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565" r:id="rId3"/>
    <p:sldId id="257" r:id="rId4"/>
    <p:sldId id="259" r:id="rId5"/>
    <p:sldId id="546" r:id="rId6"/>
    <p:sldId id="299" r:id="rId7"/>
    <p:sldId id="536" r:id="rId8"/>
    <p:sldId id="547" r:id="rId9"/>
    <p:sldId id="548" r:id="rId10"/>
    <p:sldId id="564" r:id="rId11"/>
    <p:sldId id="260" r:id="rId12"/>
    <p:sldId id="262" r:id="rId13"/>
    <p:sldId id="561" r:id="rId14"/>
    <p:sldId id="567" r:id="rId15"/>
    <p:sldId id="560" r:id="rId16"/>
    <p:sldId id="529" r:id="rId17"/>
    <p:sldId id="574" r:id="rId18"/>
    <p:sldId id="566" r:id="rId19"/>
    <p:sldId id="516" r:id="rId20"/>
    <p:sldId id="275" r:id="rId21"/>
    <p:sldId id="575" r:id="rId22"/>
    <p:sldId id="576" r:id="rId23"/>
    <p:sldId id="528" r:id="rId24"/>
    <p:sldId id="26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932"/>
    <a:srgbClr val="FCBB1F"/>
    <a:srgbClr val="B8C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68F55-B3C1-4CE6-B8F7-1AAC0653CD2E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A1DF6-6B4C-42E8-B9A1-BDCBE2CF35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88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652EF7D7-DD6D-4183-89BC-BD72F22CF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10FD54A3-BB24-4492-8B56-EFE58094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6B5891EA-F65C-46C8-B278-51F7F0A41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1pPr>
            <a:lvl2pPr marL="715963" indent="-274638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2pPr>
            <a:lvl3pPr marL="1101725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3pPr>
            <a:lvl4pPr marL="1543050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4pPr>
            <a:lvl5pPr marL="1984375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9pPr>
          </a:lstStyle>
          <a:p>
            <a:fld id="{05D2CD25-2A37-4C4C-9E83-1ED83F311838}" type="slidenum">
              <a:rPr lang="de-DE" altLang="de-DE" sz="1300" smtClean="0">
                <a:solidFill>
                  <a:srgbClr val="000000"/>
                </a:solidFill>
              </a:rPr>
              <a:pPr/>
              <a:t>16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652EF7D7-DD6D-4183-89BC-BD72F22CF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10FD54A3-BB24-4492-8B56-EFE58094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6B5891EA-F65C-46C8-B278-51F7F0A41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1pPr>
            <a:lvl2pPr marL="715963" indent="-274638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2pPr>
            <a:lvl3pPr marL="1101725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3pPr>
            <a:lvl4pPr marL="1543050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4pPr>
            <a:lvl5pPr marL="1984375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9pPr>
          </a:lstStyle>
          <a:p>
            <a:fld id="{05D2CD25-2A37-4C4C-9E83-1ED83F311838}" type="slidenum">
              <a:rPr lang="de-DE" altLang="de-DE" sz="1300" smtClean="0">
                <a:solidFill>
                  <a:srgbClr val="000000"/>
                </a:solidFill>
              </a:rPr>
              <a:pPr/>
              <a:t>17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9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77B69FAB-545B-4492-B8F9-E5C046587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FE3A39E8-1B58-4273-982F-E8AD21189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Hinweis auf die Homepages und weitere Infos</a:t>
            </a:r>
          </a:p>
        </p:txBody>
      </p:sp>
      <p:sp>
        <p:nvSpPr>
          <p:cNvPr id="33796" name="Foliennummernplatzhalter 3">
            <a:extLst>
              <a:ext uri="{FF2B5EF4-FFF2-40B4-BE49-F238E27FC236}">
                <a16:creationId xmlns:a16="http://schemas.microsoft.com/office/drawing/2014/main" id="{92A4E40D-6A72-4A7B-9474-FA719B8C8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1pPr>
            <a:lvl2pPr marL="715963" indent="-274638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2pPr>
            <a:lvl3pPr marL="1101725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3pPr>
            <a:lvl4pPr marL="1543050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4pPr>
            <a:lvl5pPr marL="1984375" indent="-219075"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charset="0"/>
                <a:cs typeface="Arial" panose="020B0604020202020204" pitchFamily="34" charset="0"/>
              </a:defRPr>
            </a:lvl9pPr>
          </a:lstStyle>
          <a:p>
            <a:fld id="{16A01C1E-E652-412C-A198-031DA6EC31A1}" type="slidenum">
              <a:rPr lang="de-DE" altLang="de-DE" sz="1300" smtClean="0">
                <a:solidFill>
                  <a:srgbClr val="000000"/>
                </a:solidFill>
              </a:rPr>
              <a:pPr/>
              <a:t>23</a:t>
            </a:fld>
            <a:endParaRPr lang="de-DE" altLang="de-D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33914-DF03-4F06-B5B2-7378DF4F7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35A708-E41B-4C4E-8F54-5F37B71C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F5F13-EB29-4830-B2A9-62EF997E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7A3E9F-F6A1-4603-A531-8DFEFC6E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3279E6-7B5A-4093-9432-5615CB98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5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C17D9-4BC1-44AF-BB9D-3F5E5ED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677823-A6DC-46F3-9EF1-2AA366CE7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0ECAC-0890-4E26-B449-E77D1BD1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83D6E4-B8B7-4FEA-B3A6-EF6D500E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8145EF-01C9-4923-89A5-1DB421BB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F26D91-50C5-40BB-A0F7-7C3915D1C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93B98D-D390-48D7-BB15-658F36906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E1009E-624B-4AE5-A1F8-692A4907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D3F41-D47D-4467-AC4A-88EA137C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94F089-7474-4B19-928E-FE92BF05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4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A407A-5606-4273-8971-B1C201AA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38C4CD-7117-49B4-94D6-D87AAACEE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1D263-D904-49D6-845A-882C9219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96DFA-A43D-4C3E-8C13-FE1DF26E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EF27BA-74BD-4EA3-A4DB-6A84FAE1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4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78E78-21C9-4066-99B8-05532E16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32135-551C-478A-A3DB-FEA7A542B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A7586B-D0B4-4ECE-9C28-CD02E330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2C4AA8-0BDC-4E06-A9D4-EA6F3754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2D51C-2507-43CF-864F-AE65902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60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4B752-B3FE-4E0D-B40E-38CEC048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2F6B9-8152-416B-B392-1480D2612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DE7F7D-0F96-4A1F-B075-101144D88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0BB353-07EC-4F87-A1A3-F40F29E6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8B3C69-6222-4574-B86B-D8CF0BA7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DC86AE-1211-41E3-895F-61C79AFD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27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AFC97-63BA-478B-A89C-5A672704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8D4B1-09BE-4DC2-81CA-DB593FE6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363C42-1AB4-4E5C-A48C-9E6E436F3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5B3662-2782-4673-87F5-B2456099E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FD544-9668-4438-8F93-83374B9A8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071A08-A24E-444E-A0FF-9CFCD4BC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7C506F-63ED-4AFA-B27F-49A20B56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5CD833-E383-4C2A-8D98-AD0E12F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77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732FA-06D5-4DAE-BCC3-76E46503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F1511-D3D5-4B08-A978-EEB6B316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09E56D-59BD-48B0-8B20-927DF109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606DA-4BB3-4384-BB98-6F813391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5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876A98-DB04-475B-BA7C-1735E71C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411276-7692-40AB-8A59-248229D2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241FCD-D30D-4693-A2F9-F705FF9B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90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203BB-301E-45AF-821C-43EB9B9F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4CFB58-068F-4421-9A70-66D5D725B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29E6D7-6500-45B9-A4BB-07EB5B944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CF489B-3213-4857-A54D-439F7A34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D3FA3E-823D-4E32-9011-D8148B93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95FB81-A864-40CF-9337-DFBACBD0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16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FAB8D-C62C-4C39-8375-097FFF50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8D741D-D452-48B4-9FE3-0E81A311B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09614A-350B-411C-8B01-04B417C5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585EDF-8BE2-4A29-B0C8-7F387DF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A9D08B-0E0B-48F2-A089-439E9E0D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786441-30AA-4FCE-9429-74074E83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C7EE0C0-0DF6-40F1-B980-F149F0F3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D31D55-64B5-474D-A59E-2C86D32F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AB563-B855-401E-B607-3FA434BAC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F995-64A8-4B55-8077-178A2082687A}" type="datetimeFigureOut">
              <a:rPr lang="de-DE" smtClean="0"/>
              <a:t>27.07.2023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6D0A4B-1235-441C-B420-71F412701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105D2-65B2-4796-9DB2-6F548EF28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78B1-4A96-4B9F-8F6C-6CD5BD648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18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tiff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tif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0CBB-E934-4433-B5CD-950CA5013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E966C6-C242-440E-85FC-19A61F0D3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38EF456-3D39-4CA5-85BC-89032AE7C7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" y="1122363"/>
            <a:ext cx="1885951" cy="612155"/>
          </a:xfrm>
          <a:prstGeom prst="rect">
            <a:avLst/>
          </a:prstGeom>
        </p:spPr>
      </p:pic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308555-103C-43FC-A965-ED106074B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191304"/>
            <a:ext cx="1962150" cy="7798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B903CAD-BB6A-43DE-BA9C-6EC856F374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" y="1927659"/>
            <a:ext cx="1905001" cy="8632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9B397C-D256-419F-B745-7C1D65E645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899" y="0"/>
            <a:ext cx="10096500" cy="685470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869203D-B0DB-447B-9ADC-ED7AF5F19612}"/>
              </a:ext>
            </a:extLst>
          </p:cNvPr>
          <p:cNvSpPr txBox="1"/>
          <p:nvPr/>
        </p:nvSpPr>
        <p:spPr>
          <a:xfrm rot="2664236">
            <a:off x="6907001" y="2402469"/>
            <a:ext cx="3380782" cy="523220"/>
          </a:xfrm>
          <a:prstGeom prst="rect">
            <a:avLst/>
          </a:prstGeom>
          <a:solidFill>
            <a:srgbClr val="DC0932"/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FORTBILDUNG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B0D2CD6-DAA4-47A1-9256-B7CE71EEC482}"/>
              </a:ext>
            </a:extLst>
          </p:cNvPr>
          <p:cNvSpPr txBox="1"/>
          <p:nvPr/>
        </p:nvSpPr>
        <p:spPr>
          <a:xfrm rot="2699439">
            <a:off x="4670190" y="4088185"/>
            <a:ext cx="2927821" cy="1384995"/>
          </a:xfrm>
          <a:prstGeom prst="rect">
            <a:avLst/>
          </a:prstGeom>
          <a:solidFill>
            <a:srgbClr val="DC0932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LEICHTATHLETIK</a:t>
            </a:r>
          </a:p>
          <a:p>
            <a:r>
              <a:rPr lang="de-DE" dirty="0"/>
              <a:t>WETTBEWERBS   </a:t>
            </a:r>
          </a:p>
          <a:p>
            <a:r>
              <a:rPr lang="de-DE" dirty="0"/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278928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77B3A5C-157F-4CF6-9D27-2D92546D6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46007" cy="7039430"/>
          </a:xfrm>
          <a:prstGeom prst="rect">
            <a:avLst/>
          </a:prstGeom>
        </p:spPr>
      </p:pic>
      <p:sp>
        <p:nvSpPr>
          <p:cNvPr id="47108" name="Datumsplatzhalter 5">
            <a:extLst>
              <a:ext uri="{FF2B5EF4-FFF2-40B4-BE49-F238E27FC236}">
                <a16:creationId xmlns:a16="http://schemas.microsoft.com/office/drawing/2014/main" id="{DF7A7F72-BFD3-4333-8B17-F67EDD0653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78DCF361-85EE-4CD2-B029-C42467F8931D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EC9C5D5E-57C1-422C-A5EC-C9C8282D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937" y="6362700"/>
            <a:ext cx="6334125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r>
              <a:rPr lang="de-DE" altLang="de-DE" sz="1200" dirty="0" err="1">
                <a:solidFill>
                  <a:srgbClr val="2A3229"/>
                </a:solidFill>
                <a:latin typeface="Helvetica 45 Light" pitchFamily="34" charset="0"/>
              </a:rPr>
              <a:t>Multiplikatorenschulung</a:t>
            </a:r>
            <a:r>
              <a:rPr lang="de-DE" altLang="de-DE" sz="1200" dirty="0">
                <a:solidFill>
                  <a:srgbClr val="2A3229"/>
                </a:solidFill>
                <a:latin typeface="Helvetica 45 Light" pitchFamily="34" charset="0"/>
              </a:rPr>
              <a:t> – Leichtathletik-Bundesjugendspiele - Wettbewerbsform</a:t>
            </a:r>
            <a:endParaRPr lang="de-DE" altLang="de-DE" sz="900" dirty="0">
              <a:solidFill>
                <a:srgbClr val="2A3229"/>
              </a:solidFill>
              <a:latin typeface="Times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BE3775-DC55-416D-B07C-7DBE2B5D01E2}"/>
              </a:ext>
            </a:extLst>
          </p:cNvPr>
          <p:cNvSpPr txBox="1"/>
          <p:nvPr/>
        </p:nvSpPr>
        <p:spPr>
          <a:xfrm>
            <a:off x="842965" y="644438"/>
            <a:ext cx="78533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WETTBEWERB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228309E-8F2B-4214-852E-D61809BE1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84460" y="719248"/>
            <a:ext cx="1726025" cy="56434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A3F9074-23C9-45FC-BA6B-82BB3FC114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01242" y="719249"/>
            <a:ext cx="1430784" cy="5643451"/>
          </a:xfrm>
          <a:prstGeom prst="rect">
            <a:avLst/>
          </a:prstGeom>
        </p:spPr>
      </p:pic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C80F8478-6296-468E-B22F-6A582E67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1771650"/>
            <a:ext cx="7586663" cy="4038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de-DE" sz="2300" b="1" dirty="0"/>
              <a:t>WORIN BESTEHEN DIE VORTEILE DES LA-WETTBEWERBS GEGENÜBER DEM WETTKAMPF?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800" b="1" dirty="0"/>
              <a:t>DER WECHSEL DER DISZIPLINEN UND DAMIT DER KONDITIONELLEN UND KOORDINATIVEN ANSPRÜCHE IN DEN EINZELNEN KLASSENSTUFEN BRINGT DIE GEWÜNSCHTE </a:t>
            </a:r>
            <a:r>
              <a:rPr lang="de-DE" sz="1800" b="1" dirty="0">
                <a:solidFill>
                  <a:srgbClr val="ED240E"/>
                </a:solidFill>
              </a:rPr>
              <a:t>VARIABILITÄT</a:t>
            </a:r>
            <a:r>
              <a:rPr lang="de-DE" sz="1800" b="1" dirty="0"/>
              <a:t>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800" b="1" dirty="0"/>
              <a:t>DURCH DIE GEGEBENE NORMFREIHEIT BZGL. DER VARIATION IN DER ANZAHL AN VERSUCHEN UND ZONENBREITEN IST EINE </a:t>
            </a:r>
            <a:r>
              <a:rPr lang="de-DE" sz="1800" b="1" dirty="0">
                <a:solidFill>
                  <a:srgbClr val="ED240E"/>
                </a:solidFill>
              </a:rPr>
              <a:t>DIFFERENZIERUNG UND ANPASSUNG AUF DIE JEWEILIGE LEISTUNGSFÄHIGKEIT </a:t>
            </a:r>
            <a:r>
              <a:rPr lang="de-DE" sz="1800" b="1" dirty="0"/>
              <a:t>DER GRUPPE/ KLASSE/ KLASSENSTUFE MÖGLICH.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800" b="1" dirty="0"/>
              <a:t>DIE </a:t>
            </a:r>
            <a:r>
              <a:rPr lang="de-DE" sz="1800" b="1" dirty="0">
                <a:solidFill>
                  <a:srgbClr val="ED240E"/>
                </a:solidFill>
              </a:rPr>
              <a:t>EFFEKTIVE BEWEGUNGSZEIT </a:t>
            </a:r>
            <a:r>
              <a:rPr lang="de-DE" sz="1800" b="1" dirty="0"/>
              <a:t>DER SCHÜLER ERHÖHT SICH DURCH DIE HÖHERE ANZAHL AN VERSUCHEN SOWIE DURCH DIE OBLIGATORISCHE DURCHFÜHRUNG EINES VIERKAMPFES.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8529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0CBB-E934-4433-B5CD-950CA5013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E966C6-C242-440E-85FC-19A61F0D3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9B397C-D256-419F-B745-7C1D65E6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46489"/>
            <a:ext cx="11974964" cy="676071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2192B0D-88B4-42EE-9445-1CA6B2C608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1035F2-18CC-42E5-A53A-EADA6DF0187C}"/>
              </a:ext>
            </a:extLst>
          </p:cNvPr>
          <p:cNvSpPr txBox="1"/>
          <p:nvPr/>
        </p:nvSpPr>
        <p:spPr>
          <a:xfrm>
            <a:off x="5212993" y="1194812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BEWEGUNGSKOMPETENZEN</a:t>
            </a:r>
          </a:p>
          <a:p>
            <a:r>
              <a:rPr lang="de-DE" sz="2800" b="1" dirty="0">
                <a:solidFill>
                  <a:srgbClr val="DC0932"/>
                </a:solidFill>
              </a:rPr>
              <a:t>VIELSEITIG UND VIELFÄLTIG</a:t>
            </a:r>
          </a:p>
          <a:p>
            <a:r>
              <a:rPr lang="de-DE" sz="2800" b="1" dirty="0" err="1">
                <a:solidFill>
                  <a:srgbClr val="DC0932"/>
                </a:solidFill>
              </a:rPr>
              <a:t>ENTWICKLUNGSGEMÄß</a:t>
            </a:r>
            <a:endParaRPr lang="de-DE" sz="2800" b="1" dirty="0">
              <a:solidFill>
                <a:srgbClr val="DC0932"/>
              </a:solidFill>
            </a:endParaRPr>
          </a:p>
          <a:p>
            <a:endParaRPr lang="de-DE" sz="2800" b="1" dirty="0">
              <a:solidFill>
                <a:srgbClr val="DC093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4A352D9-50B9-4C55-9AFD-BB9172C8DE39}"/>
              </a:ext>
            </a:extLst>
          </p:cNvPr>
          <p:cNvSpPr txBox="1"/>
          <p:nvPr/>
        </p:nvSpPr>
        <p:spPr>
          <a:xfrm>
            <a:off x="5212993" y="3027043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ERLEBNIS</a:t>
            </a:r>
          </a:p>
          <a:p>
            <a:r>
              <a:rPr lang="de-DE" sz="2800" b="1" dirty="0">
                <a:solidFill>
                  <a:srgbClr val="DC0932"/>
                </a:solidFill>
              </a:rPr>
              <a:t>MEHR BEWEGUNGSZEIT</a:t>
            </a:r>
          </a:p>
          <a:p>
            <a:r>
              <a:rPr lang="de-DE" sz="2800" b="1" dirty="0">
                <a:solidFill>
                  <a:srgbClr val="DC0932"/>
                </a:solidFill>
              </a:rPr>
              <a:t>MITEINANDER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3BDC79-77D3-40A9-92D3-5585AB068B79}"/>
              </a:ext>
            </a:extLst>
          </p:cNvPr>
          <p:cNvSpPr txBox="1"/>
          <p:nvPr/>
        </p:nvSpPr>
        <p:spPr>
          <a:xfrm>
            <a:off x="5212993" y="4749828"/>
            <a:ext cx="67250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ORGANISATION</a:t>
            </a:r>
          </a:p>
          <a:p>
            <a:r>
              <a:rPr lang="de-DE" sz="2800" b="1" dirty="0">
                <a:solidFill>
                  <a:srgbClr val="DC0932"/>
                </a:solidFill>
              </a:rPr>
              <a:t>NICHT NORMIERT UND ANPASSUNGSFÄHIG</a:t>
            </a:r>
          </a:p>
          <a:p>
            <a:r>
              <a:rPr lang="de-DE" sz="2800" b="1" dirty="0">
                <a:solidFill>
                  <a:srgbClr val="DC0932"/>
                </a:solidFill>
              </a:rPr>
              <a:t>EINFACHE AUSWERTUNG</a:t>
            </a:r>
          </a:p>
          <a:p>
            <a:r>
              <a:rPr lang="de-DE" sz="2800" b="1" dirty="0">
                <a:solidFill>
                  <a:srgbClr val="DC0932"/>
                </a:solidFill>
              </a:rPr>
              <a:t>EINE VERANSTALTUNG FÜR ALLE </a:t>
            </a: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7F46E3-B1CF-44BA-B589-EE2AE6082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42" y="499647"/>
            <a:ext cx="2365248" cy="6020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46248A1-FD47-4428-B656-DAC2FFF4E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993" y="1122361"/>
            <a:ext cx="1723598" cy="563551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F7513A-B361-41C0-A6E8-51711071C3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1122362"/>
            <a:ext cx="1428772" cy="563551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CA4099-AE43-4934-A88A-641C5E32D3C8}"/>
              </a:ext>
            </a:extLst>
          </p:cNvPr>
          <p:cNvSpPr txBox="1"/>
          <p:nvPr/>
        </p:nvSpPr>
        <p:spPr>
          <a:xfrm>
            <a:off x="5212993" y="247144"/>
            <a:ext cx="6646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VIELSEITIGKEITSWETTBEWERB</a:t>
            </a:r>
          </a:p>
        </p:txBody>
      </p:sp>
    </p:spTree>
    <p:extLst>
      <p:ext uri="{BB962C8B-B14F-4D97-AF65-F5344CB8AC3E}">
        <p14:creationId xmlns:p14="http://schemas.microsoft.com/office/powerpoint/2010/main" val="6044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76B1FF3-6928-4382-A572-08C328A0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51212"/>
            <a:ext cx="11630025" cy="82228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2B0CBB-E934-4433-B5CD-950CA5013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E966C6-C242-440E-85FC-19A61F0D3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97AA3AF-F763-4943-B4BD-3F59AE6B3187}"/>
              </a:ext>
            </a:extLst>
          </p:cNvPr>
          <p:cNvSpPr/>
          <p:nvPr/>
        </p:nvSpPr>
        <p:spPr>
          <a:xfrm>
            <a:off x="-94721" y="1122362"/>
            <a:ext cx="11724745" cy="63057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DCB149-A4D0-43A0-A33F-1AB5250698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3826">
            <a:off x="335488" y="1061268"/>
            <a:ext cx="5305047" cy="3750851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4DEF73-C42C-4E11-B198-26D8133CC2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35" y="1910289"/>
            <a:ext cx="5326064" cy="3765713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4700F2-0E87-45F2-B27F-99F0CF9581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3542">
            <a:off x="1354259" y="2615957"/>
            <a:ext cx="5305045" cy="3750851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EA09B6E-65E6-45D5-898F-2CBA26B488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4913">
            <a:off x="1580205" y="3629099"/>
            <a:ext cx="5305046" cy="3750851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6E6FE00E-0E3B-4C6F-ABDB-101FCE39E53A}"/>
              </a:ext>
            </a:extLst>
          </p:cNvPr>
          <p:cNvSpPr txBox="1"/>
          <p:nvPr/>
        </p:nvSpPr>
        <p:spPr>
          <a:xfrm>
            <a:off x="7518158" y="123912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SCHNELL LAUFEN</a:t>
            </a:r>
          </a:p>
          <a:p>
            <a:endParaRPr lang="de-DE" sz="2800" b="1" dirty="0">
              <a:solidFill>
                <a:srgbClr val="DC0932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CEDFECE-FEE5-4199-A28A-1815719AB504}"/>
              </a:ext>
            </a:extLst>
          </p:cNvPr>
          <p:cNvSpPr txBox="1"/>
          <p:nvPr/>
        </p:nvSpPr>
        <p:spPr>
          <a:xfrm>
            <a:off x="7518158" y="186863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WEIT/HOCH SPRINGEN</a:t>
            </a:r>
          </a:p>
          <a:p>
            <a:endParaRPr lang="de-DE" sz="2800" b="1" dirty="0">
              <a:solidFill>
                <a:srgbClr val="DC0932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4D3DD0E-CE4C-48C6-8C6F-416522580701}"/>
              </a:ext>
            </a:extLst>
          </p:cNvPr>
          <p:cNvSpPr txBox="1"/>
          <p:nvPr/>
        </p:nvSpPr>
        <p:spPr>
          <a:xfrm>
            <a:off x="7518158" y="255129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WEIT WERFEN/</a:t>
            </a:r>
            <a:r>
              <a:rPr lang="de-DE" sz="2800" b="1" dirty="0" err="1"/>
              <a:t>STOßEN</a:t>
            </a:r>
            <a:endParaRPr lang="de-DE" sz="2800" b="1" dirty="0"/>
          </a:p>
          <a:p>
            <a:endParaRPr lang="de-DE" sz="2800" b="1" dirty="0">
              <a:solidFill>
                <a:srgbClr val="DC0932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60CF205-97BD-4B9E-8195-72C8F4A01328}"/>
              </a:ext>
            </a:extLst>
          </p:cNvPr>
          <p:cNvSpPr txBox="1"/>
          <p:nvPr/>
        </p:nvSpPr>
        <p:spPr>
          <a:xfrm>
            <a:off x="7510784" y="331281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AUSDAUERND LAUFEN</a:t>
            </a:r>
          </a:p>
          <a:p>
            <a:endParaRPr lang="de-DE" sz="2800" b="1" dirty="0">
              <a:solidFill>
                <a:srgbClr val="DC0932"/>
              </a:solidFill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8FB4088-609E-4558-B8AF-4A967357522E}"/>
              </a:ext>
            </a:extLst>
          </p:cNvPr>
          <p:cNvCxnSpPr/>
          <p:nvPr/>
        </p:nvCxnSpPr>
        <p:spPr>
          <a:xfrm>
            <a:off x="5133704" y="1519031"/>
            <a:ext cx="2405104" cy="0"/>
          </a:xfrm>
          <a:prstGeom prst="line">
            <a:avLst/>
          </a:prstGeom>
          <a:ln w="38100">
            <a:solidFill>
              <a:srgbClr val="C00000">
                <a:alpha val="8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F19FFDE-43A2-4035-B84D-FD88763AA24A}"/>
              </a:ext>
            </a:extLst>
          </p:cNvPr>
          <p:cNvCxnSpPr/>
          <p:nvPr/>
        </p:nvCxnSpPr>
        <p:spPr>
          <a:xfrm>
            <a:off x="5153583" y="2153479"/>
            <a:ext cx="2405104" cy="0"/>
          </a:xfrm>
          <a:prstGeom prst="line">
            <a:avLst/>
          </a:prstGeom>
          <a:ln w="38100">
            <a:solidFill>
              <a:srgbClr val="C00000">
                <a:alpha val="8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0A17C1B4-9505-4DD5-88C9-F2F8010F7EEE}"/>
              </a:ext>
            </a:extLst>
          </p:cNvPr>
          <p:cNvCxnSpPr/>
          <p:nvPr/>
        </p:nvCxnSpPr>
        <p:spPr>
          <a:xfrm>
            <a:off x="5133704" y="2822746"/>
            <a:ext cx="2405104" cy="0"/>
          </a:xfrm>
          <a:prstGeom prst="line">
            <a:avLst/>
          </a:prstGeom>
          <a:ln w="38100">
            <a:solidFill>
              <a:srgbClr val="C00000">
                <a:alpha val="8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FB99B53-A8D6-4744-A756-DE0AECCD3804}"/>
              </a:ext>
            </a:extLst>
          </p:cNvPr>
          <p:cNvCxnSpPr/>
          <p:nvPr/>
        </p:nvCxnSpPr>
        <p:spPr>
          <a:xfrm>
            <a:off x="5171865" y="3602038"/>
            <a:ext cx="2405104" cy="0"/>
          </a:xfrm>
          <a:prstGeom prst="line">
            <a:avLst/>
          </a:prstGeom>
          <a:ln w="38100">
            <a:solidFill>
              <a:srgbClr val="C00000">
                <a:alpha val="8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Untertitel 2">
            <a:extLst>
              <a:ext uri="{FF2B5EF4-FFF2-40B4-BE49-F238E27FC236}">
                <a16:creationId xmlns:a16="http://schemas.microsoft.com/office/drawing/2014/main" id="{0E329A08-20FF-4844-B01F-B752ED4DAF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482392-9CE0-45DC-86C3-811E50C1E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6578">
            <a:off x="1847849" y="-28594"/>
            <a:ext cx="9626187" cy="6569112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647F63-6151-4047-9B7E-ED84A903F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50" y="1436687"/>
            <a:ext cx="1428772" cy="56355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91D58F9-F20B-45FD-9497-242B3CB4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46007" cy="70394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137588-1EF7-4AF3-97BF-12EF33433E46}"/>
              </a:ext>
            </a:extLst>
          </p:cNvPr>
          <p:cNvSpPr txBox="1"/>
          <p:nvPr/>
        </p:nvSpPr>
        <p:spPr>
          <a:xfrm>
            <a:off x="1246960" y="698660"/>
            <a:ext cx="10416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AUSWERTUNG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242C99-6B60-4679-B74B-AAE688D65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233" y="681037"/>
            <a:ext cx="2365248" cy="6020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F46985D-B0ED-41E8-AED0-DDD988D8D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218" y="1303751"/>
            <a:ext cx="1723598" cy="56355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F126F5-AE19-47C5-ABB1-E470C9BA8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825" y="1303752"/>
            <a:ext cx="1428772" cy="56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4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97C2BF2B-97DF-4D1C-AD7D-0150C965B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27651" name="Inhaltsplatzhalter 2">
            <a:extLst>
              <a:ext uri="{FF2B5EF4-FFF2-40B4-BE49-F238E27FC236}">
                <a16:creationId xmlns:a16="http://schemas.microsoft.com/office/drawing/2014/main" id="{BFA58079-81E2-4E5C-8DF1-07F9CC1CC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FA3403-EFD8-43B3-9647-2345302466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17126F-D392-449D-8C92-28255A4B7AB2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27.07.2023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7655" name="Title 1">
            <a:extLst>
              <a:ext uri="{FF2B5EF4-FFF2-40B4-BE49-F238E27FC236}">
                <a16:creationId xmlns:a16="http://schemas.microsoft.com/office/drawing/2014/main" id="{F29367EB-8FA2-4B10-9857-290F6EC1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103188"/>
            <a:ext cx="7897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de-DE" altLang="de-DE" sz="3600" b="1">
                <a:solidFill>
                  <a:schemeClr val="bg1"/>
                </a:solidFill>
              </a:rPr>
              <a:t>Webseite Bundesjugendspiele</a:t>
            </a:r>
          </a:p>
          <a:p>
            <a:pPr>
              <a:lnSpc>
                <a:spcPts val="3600"/>
              </a:lnSpc>
              <a:spcBef>
                <a:spcPct val="0"/>
              </a:spcBef>
              <a:buNone/>
            </a:pPr>
            <a:r>
              <a:rPr lang="de-DE" altLang="de-DE" b="1">
                <a:solidFill>
                  <a:schemeClr val="bg1"/>
                </a:solidFill>
              </a:rPr>
              <a:t>www.bundesjugendspiele.de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BFAABF-B8CC-44A9-A776-FAD2F22B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" y="-23336"/>
            <a:ext cx="11352506" cy="6778148"/>
          </a:xfrm>
          <a:prstGeom prst="rect">
            <a:avLst/>
          </a:prstGeom>
        </p:spPr>
      </p:pic>
      <p:pic>
        <p:nvPicPr>
          <p:cNvPr id="4099" name="Picture 3" descr="I:\DCIM\129_PANA\P1290375.JPG">
            <a:extLst>
              <a:ext uri="{FF2B5EF4-FFF2-40B4-BE49-F238E27FC236}">
                <a16:creationId xmlns:a16="http://schemas.microsoft.com/office/drawing/2014/main" id="{4AF131FC-4CCC-47FD-B6D6-E29F9373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9487">
            <a:off x="3981486" y="3316288"/>
            <a:ext cx="51752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F58EC46-D4A7-4625-89E8-D8D39FB5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6007" cy="7039430"/>
          </a:xfrm>
          <a:prstGeom prst="rect">
            <a:avLst/>
          </a:prstGeom>
        </p:spPr>
      </p:pic>
      <p:sp>
        <p:nvSpPr>
          <p:cNvPr id="51202" name="Datumsplatzhalter 5">
            <a:extLst>
              <a:ext uri="{FF2B5EF4-FFF2-40B4-BE49-F238E27FC236}">
                <a16:creationId xmlns:a16="http://schemas.microsoft.com/office/drawing/2014/main" id="{6D207D5D-06FB-4A40-8FBC-E40E207C66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0D6E9F39-F32E-4B7C-9C13-A4F1A00571D8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58D75C94-4ECB-4E66-8ED9-E6B2B649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84213"/>
            <a:ext cx="10086975" cy="561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14">
            <a:extLst>
              <a:ext uri="{FF2B5EF4-FFF2-40B4-BE49-F238E27FC236}">
                <a16:creationId xmlns:a16="http://schemas.microsoft.com/office/drawing/2014/main" id="{EFF48373-E788-4EC3-81A8-F0158CCF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1606"/>
            <a:ext cx="6015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tx1"/>
                </a:solidFill>
                <a:latin typeface="+mn-lt"/>
              </a:rPr>
              <a:t>AUSWERTUNG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645D7FEC-88DF-4365-BC46-5F3462BF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937" y="6362700"/>
            <a:ext cx="6334125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r>
              <a:rPr lang="de-DE" altLang="de-DE" sz="1200" dirty="0" err="1">
                <a:solidFill>
                  <a:srgbClr val="2A3229"/>
                </a:solidFill>
                <a:latin typeface="Helvetica 45 Light" pitchFamily="34" charset="0"/>
              </a:rPr>
              <a:t>Multiplikatorenschulung</a:t>
            </a:r>
            <a:r>
              <a:rPr lang="de-DE" altLang="de-DE" sz="1200" dirty="0">
                <a:solidFill>
                  <a:srgbClr val="2A3229"/>
                </a:solidFill>
                <a:latin typeface="Helvetica 45 Light" pitchFamily="34" charset="0"/>
              </a:rPr>
              <a:t> – Leichtathletik-Bundesjugendspiele - Wettbewerbsform</a:t>
            </a:r>
            <a:endParaRPr lang="de-DE" altLang="de-DE" sz="900" dirty="0">
              <a:solidFill>
                <a:srgbClr val="2A3229"/>
              </a:solidFill>
              <a:latin typeface="Times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F58EC46-D4A7-4625-89E8-D8D39FB5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6007" cy="7039430"/>
          </a:xfrm>
          <a:prstGeom prst="rect">
            <a:avLst/>
          </a:prstGeom>
        </p:spPr>
      </p:pic>
      <p:sp>
        <p:nvSpPr>
          <p:cNvPr id="51202" name="Datumsplatzhalter 5">
            <a:extLst>
              <a:ext uri="{FF2B5EF4-FFF2-40B4-BE49-F238E27FC236}">
                <a16:creationId xmlns:a16="http://schemas.microsoft.com/office/drawing/2014/main" id="{6D207D5D-06FB-4A40-8FBC-E40E207C66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0D6E9F39-F32E-4B7C-9C13-A4F1A00571D8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sp>
        <p:nvSpPr>
          <p:cNvPr id="28677" name="Rectangle 14">
            <a:extLst>
              <a:ext uri="{FF2B5EF4-FFF2-40B4-BE49-F238E27FC236}">
                <a16:creationId xmlns:a16="http://schemas.microsoft.com/office/drawing/2014/main" id="{EFF48373-E788-4EC3-81A8-F0158CCF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1606"/>
            <a:ext cx="6015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tx1"/>
                </a:solidFill>
                <a:latin typeface="+mn-lt"/>
              </a:rPr>
              <a:t>AUSWERTUNG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645D7FEC-88DF-4365-BC46-5F3462BF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937" y="6362700"/>
            <a:ext cx="6334125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r>
              <a:rPr lang="de-DE" altLang="de-DE" sz="1200" dirty="0" err="1">
                <a:solidFill>
                  <a:srgbClr val="2A3229"/>
                </a:solidFill>
                <a:latin typeface="Helvetica 45 Light" pitchFamily="34" charset="0"/>
              </a:rPr>
              <a:t>Multiplikatorenschulung</a:t>
            </a:r>
            <a:r>
              <a:rPr lang="de-DE" altLang="de-DE" sz="1200" dirty="0">
                <a:solidFill>
                  <a:srgbClr val="2A3229"/>
                </a:solidFill>
                <a:latin typeface="Helvetica 45 Light" pitchFamily="34" charset="0"/>
              </a:rPr>
              <a:t> – Leichtathletik-Bundesjugendspiele - Wettbewerbsform</a:t>
            </a:r>
            <a:endParaRPr lang="de-DE" altLang="de-DE" sz="900" dirty="0">
              <a:solidFill>
                <a:srgbClr val="2A3229"/>
              </a:solidFill>
              <a:latin typeface="Times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C3BD04-1506-476A-B4E3-161EA3F3B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538956"/>
            <a:ext cx="10800992" cy="58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">
            <a:extLst>
              <a:ext uri="{FF2B5EF4-FFF2-40B4-BE49-F238E27FC236}">
                <a16:creationId xmlns:a16="http://schemas.microsoft.com/office/drawing/2014/main" id="{C5C762D6-EB90-440E-9CE0-EE3FDD60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FA02EF-CDE8-48DC-AA07-8E19D14B6D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0787">
            <a:off x="5933801" y="2388980"/>
            <a:ext cx="5856732" cy="4123316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CB4A45-FBA3-4DE2-B016-3AD22634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D2ACB-64F1-4D11-853D-5D716934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05ADFA-191A-4EC6-8930-A28B006466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8500">
            <a:off x="4704329" y="1488639"/>
            <a:ext cx="5941846" cy="4183238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00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umsplatzhalter 3">
            <a:extLst>
              <a:ext uri="{FF2B5EF4-FFF2-40B4-BE49-F238E27FC236}">
                <a16:creationId xmlns:a16="http://schemas.microsoft.com/office/drawing/2014/main" id="{BF16D99B-80FA-4F5A-9EDE-2D1236E581A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80FBD5-4A84-48DA-AD07-7AF5ADB2FC25}" type="datetime1">
              <a:rPr lang="de-DE" altLang="de-DE" sz="1200">
                <a:solidFill>
                  <a:srgbClr val="000000"/>
                </a:solidFill>
                <a:latin typeface="Helvetica 45 Light" charset="0"/>
              </a:rPr>
              <a:pPr>
                <a:spcBef>
                  <a:spcPct val="0"/>
                </a:spcBef>
                <a:buFontTx/>
                <a:buNone/>
              </a:pPr>
              <a:t>27.07.2023</a:t>
            </a:fld>
            <a:endParaRPr lang="de-DE" altLang="de-DE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CAD668F-96BE-448E-8830-0248F565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31" y="811076"/>
            <a:ext cx="8351992" cy="59103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325" name="Title 1">
            <a:extLst>
              <a:ext uri="{FF2B5EF4-FFF2-40B4-BE49-F238E27FC236}">
                <a16:creationId xmlns:a16="http://schemas.microsoft.com/office/drawing/2014/main" id="{5F4D7289-58CF-4222-883F-6F351E6A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" y="136525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de-DE" altLang="de-DE" b="1" dirty="0">
                <a:solidFill>
                  <a:schemeClr val="tx1"/>
                </a:solidFill>
              </a:rPr>
              <a:t>DLV-Kinderleichtathletik-Abzeichen</a:t>
            </a:r>
          </a:p>
          <a:p>
            <a:pPr>
              <a:lnSpc>
                <a:spcPts val="2400"/>
              </a:lnSpc>
              <a:spcBef>
                <a:spcPct val="0"/>
              </a:spcBef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für Vereine und Schulen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B83195CD-6EBF-4E22-AA70-166BC2FC4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2726" y="2598739"/>
            <a:ext cx="4683125" cy="24399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9A3E0F9-5DFB-4A45-AF6C-7203B55F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962" y="-1"/>
            <a:ext cx="4814889" cy="681162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91D58F9-F20B-45FD-9497-242B3CB4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46007" cy="70394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137588-1EF7-4AF3-97BF-12EF33433E46}"/>
              </a:ext>
            </a:extLst>
          </p:cNvPr>
          <p:cNvSpPr txBox="1"/>
          <p:nvPr/>
        </p:nvSpPr>
        <p:spPr>
          <a:xfrm>
            <a:off x="1246960" y="698660"/>
            <a:ext cx="10416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ZIELSETZUNGEN BUNDESJUGENDSPIELE 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242C99-6B60-4679-B74B-AAE688D65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233" y="681037"/>
            <a:ext cx="2365248" cy="6020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F46985D-B0ED-41E8-AED0-DDD988D8D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218" y="1303751"/>
            <a:ext cx="1723598" cy="56355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F126F5-AE19-47C5-ABB1-E470C9BA8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825" y="1303752"/>
            <a:ext cx="1428772" cy="56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5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DF135-7B13-460F-A37E-D8029D0C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316EB-895C-456E-91C6-67255292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7125"/>
            <a:ext cx="10515600" cy="435133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D7B91C-A0BA-4AA6-831D-35E5D7670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0772">
            <a:off x="5706551" y="1578780"/>
            <a:ext cx="6159536" cy="4354012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A760B1-581D-4E01-9644-6D6CC3190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3826">
            <a:off x="322980" y="1078660"/>
            <a:ext cx="5305047" cy="3750851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2BB2AF-2E45-451C-ADA1-185613FCB4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99998" y="2561364"/>
            <a:ext cx="1188405" cy="30250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B28B2C-D867-408B-AF56-379D9613DD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02254" y="2904150"/>
            <a:ext cx="866012" cy="28315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2829FE-604D-4E85-8825-2DA1069DB5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99998" y="3346805"/>
            <a:ext cx="717878" cy="28315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BB87B11-55DE-4E2C-B4E3-9D1A09CEA8DD}"/>
              </a:ext>
            </a:extLst>
          </p:cNvPr>
          <p:cNvSpPr txBox="1"/>
          <p:nvPr/>
        </p:nvSpPr>
        <p:spPr>
          <a:xfrm>
            <a:off x="357616" y="404312"/>
            <a:ext cx="948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SCHULSPORTLICHE WETTBEWERBSFORMEN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11F7DED-50FC-4FD1-B099-3C1CD29B9888}"/>
              </a:ext>
            </a:extLst>
          </p:cNvPr>
          <p:cNvSpPr txBox="1"/>
          <p:nvPr/>
        </p:nvSpPr>
        <p:spPr>
          <a:xfrm>
            <a:off x="357616" y="4709598"/>
            <a:ext cx="46423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r"/>
            <a:r>
              <a:rPr lang="de-DE" sz="3600" b="1" dirty="0"/>
              <a:t>BUNDESJUGENDSPIELE</a:t>
            </a:r>
          </a:p>
          <a:p>
            <a:pPr indent="-457200" algn="r"/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C97357-1F1A-4D22-B95C-DA01BE3C36D4}"/>
              </a:ext>
            </a:extLst>
          </p:cNvPr>
          <p:cNvSpPr txBox="1"/>
          <p:nvPr/>
        </p:nvSpPr>
        <p:spPr>
          <a:xfrm>
            <a:off x="5192041" y="5843066"/>
            <a:ext cx="606950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r">
              <a:lnSpc>
                <a:spcPts val="3600"/>
              </a:lnSpc>
            </a:pPr>
            <a:r>
              <a:rPr lang="de-DE" sz="3600" b="1" dirty="0"/>
              <a:t>GRUNDSCHULWETTBEWERB</a:t>
            </a:r>
          </a:p>
          <a:p>
            <a:pPr indent="-457200" algn="r">
              <a:lnSpc>
                <a:spcPts val="3600"/>
              </a:lnSpc>
            </a:pPr>
            <a:r>
              <a:rPr lang="de-DE" sz="3600" b="1" dirty="0"/>
              <a:t>JUGEND TRAINIERT</a:t>
            </a:r>
          </a:p>
          <a:p>
            <a:pPr indent="-457200" algn="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840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0CBB-E934-4433-B5CD-950CA5013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E966C6-C242-440E-85FC-19A61F0D3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9B397C-D256-419F-B745-7C1D65E6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46489"/>
            <a:ext cx="11974964" cy="676071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2192B0D-88B4-42EE-9445-1CA6B2C608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46EEFE-352E-46EB-8AAA-6DD6BE1FD309}"/>
              </a:ext>
            </a:extLst>
          </p:cNvPr>
          <p:cNvSpPr txBox="1"/>
          <p:nvPr/>
        </p:nvSpPr>
        <p:spPr>
          <a:xfrm>
            <a:off x="355243" y="230483"/>
            <a:ext cx="978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ZUSAMMENFÜHRUNG BJS/SPORTABZEICHEN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D542288-76E0-4D75-84AB-34A738F1446C}"/>
              </a:ext>
            </a:extLst>
          </p:cNvPr>
          <p:cNvSpPr/>
          <p:nvPr/>
        </p:nvSpPr>
        <p:spPr>
          <a:xfrm>
            <a:off x="363205" y="3617018"/>
            <a:ext cx="2652457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75424C-2A6C-4F6C-984B-C6998F7BDA47}"/>
              </a:ext>
            </a:extLst>
          </p:cNvPr>
          <p:cNvSpPr txBox="1"/>
          <p:nvPr/>
        </p:nvSpPr>
        <p:spPr>
          <a:xfrm>
            <a:off x="410020" y="3627930"/>
            <a:ext cx="15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schnell laufen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43FC73-4AD7-4873-A573-78FCDC4B20DF}"/>
              </a:ext>
            </a:extLst>
          </p:cNvPr>
          <p:cNvSpPr txBox="1"/>
          <p:nvPr/>
        </p:nvSpPr>
        <p:spPr>
          <a:xfrm>
            <a:off x="676919" y="2399291"/>
            <a:ext cx="2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Aufgabenbereiche </a:t>
            </a:r>
          </a:p>
          <a:p>
            <a:r>
              <a:rPr lang="de-DE" b="1" dirty="0">
                <a:solidFill>
                  <a:srgbClr val="C00000"/>
                </a:solidFill>
              </a:rPr>
              <a:t>Bundesjugendspiele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9C584CD-4211-4F3C-A54F-0A36E817D78F}"/>
              </a:ext>
            </a:extLst>
          </p:cNvPr>
          <p:cNvSpPr txBox="1"/>
          <p:nvPr/>
        </p:nvSpPr>
        <p:spPr>
          <a:xfrm>
            <a:off x="4133072" y="2393716"/>
            <a:ext cx="197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Aufgabenbereiche </a:t>
            </a:r>
          </a:p>
          <a:p>
            <a:r>
              <a:rPr lang="de-DE" b="1" dirty="0">
                <a:solidFill>
                  <a:srgbClr val="C00000"/>
                </a:solidFill>
              </a:rPr>
              <a:t>Sportabzeichen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3AC4ACE-26E7-405E-9DCE-926F8D2C095F}"/>
              </a:ext>
            </a:extLst>
          </p:cNvPr>
          <p:cNvSpPr/>
          <p:nvPr/>
        </p:nvSpPr>
        <p:spPr>
          <a:xfrm>
            <a:off x="363205" y="4168761"/>
            <a:ext cx="2652457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883DF8F-87CB-4DE1-A007-C66201713450}"/>
              </a:ext>
            </a:extLst>
          </p:cNvPr>
          <p:cNvSpPr/>
          <p:nvPr/>
        </p:nvSpPr>
        <p:spPr>
          <a:xfrm>
            <a:off x="363205" y="4714492"/>
            <a:ext cx="2652457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06741B5-7AD4-4309-9BAB-828E3293E0A1}"/>
              </a:ext>
            </a:extLst>
          </p:cNvPr>
          <p:cNvSpPr/>
          <p:nvPr/>
        </p:nvSpPr>
        <p:spPr>
          <a:xfrm>
            <a:off x="355243" y="3021052"/>
            <a:ext cx="2652457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566023E-9765-4723-B7A4-EFBBD0F73164}"/>
              </a:ext>
            </a:extLst>
          </p:cNvPr>
          <p:cNvSpPr txBox="1"/>
          <p:nvPr/>
        </p:nvSpPr>
        <p:spPr>
          <a:xfrm>
            <a:off x="410831" y="4165773"/>
            <a:ext cx="20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weit/hoch springen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F93795-875B-4D86-B6E3-0180D75D16D9}"/>
              </a:ext>
            </a:extLst>
          </p:cNvPr>
          <p:cNvSpPr txBox="1"/>
          <p:nvPr/>
        </p:nvSpPr>
        <p:spPr>
          <a:xfrm>
            <a:off x="426179" y="4699597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weit werfen/stoßen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24242B-0A68-4009-8EF0-DC1CF133F350}"/>
              </a:ext>
            </a:extLst>
          </p:cNvPr>
          <p:cNvSpPr txBox="1"/>
          <p:nvPr/>
        </p:nvSpPr>
        <p:spPr>
          <a:xfrm>
            <a:off x="418217" y="2993502"/>
            <a:ext cx="19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ausdauernd laufen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DFFB662-7238-4C8E-A834-1F7A780797D4}"/>
              </a:ext>
            </a:extLst>
          </p:cNvPr>
          <p:cNvSpPr/>
          <p:nvPr/>
        </p:nvSpPr>
        <p:spPr>
          <a:xfrm>
            <a:off x="3402542" y="3614738"/>
            <a:ext cx="3448765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CFDB755-40F5-4450-972F-191701CC3B0E}"/>
              </a:ext>
            </a:extLst>
          </p:cNvPr>
          <p:cNvSpPr/>
          <p:nvPr/>
        </p:nvSpPr>
        <p:spPr>
          <a:xfrm>
            <a:off x="3402541" y="4153073"/>
            <a:ext cx="3448765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FF0DF7B-B1C9-429C-994C-F99EFA0614B8}"/>
              </a:ext>
            </a:extLst>
          </p:cNvPr>
          <p:cNvSpPr txBox="1"/>
          <p:nvPr/>
        </p:nvSpPr>
        <p:spPr>
          <a:xfrm>
            <a:off x="3353274" y="3599050"/>
            <a:ext cx="344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Laufen (30m Sprint) - Schnelligkeit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02F1939-2203-4D23-8B9D-8E4B20BC063B}"/>
              </a:ext>
            </a:extLst>
          </p:cNvPr>
          <p:cNvSpPr/>
          <p:nvPr/>
        </p:nvSpPr>
        <p:spPr>
          <a:xfrm>
            <a:off x="3394578" y="3015224"/>
            <a:ext cx="3448765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1543A6A-2EFF-45E1-AF4A-08A7664CEDE6}"/>
              </a:ext>
            </a:extLst>
          </p:cNvPr>
          <p:cNvSpPr/>
          <p:nvPr/>
        </p:nvSpPr>
        <p:spPr>
          <a:xfrm>
            <a:off x="3402541" y="4732496"/>
            <a:ext cx="3448765" cy="366344"/>
          </a:xfrm>
          <a:prstGeom prst="rect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C04ADB0-BD25-462D-B5F0-531438C0922B}"/>
              </a:ext>
            </a:extLst>
          </p:cNvPr>
          <p:cNvSpPr txBox="1"/>
          <p:nvPr/>
        </p:nvSpPr>
        <p:spPr>
          <a:xfrm>
            <a:off x="3353274" y="4165773"/>
            <a:ext cx="185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Zonenweitsprung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014959-7DEA-49F3-82C0-3D118F05C803}"/>
              </a:ext>
            </a:extLst>
          </p:cNvPr>
          <p:cNvSpPr txBox="1"/>
          <p:nvPr/>
        </p:nvSpPr>
        <p:spPr>
          <a:xfrm>
            <a:off x="3348493" y="4704108"/>
            <a:ext cx="252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Drehwurf</a:t>
            </a:r>
            <a:r>
              <a:rPr lang="de-DE" b="1" dirty="0"/>
              <a:t> - Koordination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997949A-09DA-401C-BD7C-CE5FD530D01A}"/>
              </a:ext>
            </a:extLst>
          </p:cNvPr>
          <p:cNvSpPr txBox="1"/>
          <p:nvPr/>
        </p:nvSpPr>
        <p:spPr>
          <a:xfrm>
            <a:off x="3340531" y="2993502"/>
            <a:ext cx="265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Laufen (800m) - Ausdauer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C6F07D5-4D1A-4258-9CB4-D70CD0ACB362}"/>
              </a:ext>
            </a:extLst>
          </p:cNvPr>
          <p:cNvSpPr txBox="1"/>
          <p:nvPr/>
        </p:nvSpPr>
        <p:spPr>
          <a:xfrm>
            <a:off x="380205" y="1073439"/>
            <a:ext cx="64140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Wettbewerbsform BJS nicht normiert</a:t>
            </a:r>
          </a:p>
          <a:p>
            <a:endParaRPr lang="de-DE" b="1" dirty="0"/>
          </a:p>
          <a:p>
            <a:r>
              <a:rPr lang="de-DE" b="1" dirty="0"/>
              <a:t>Prüfungsanforderungen DSA können daher übernommen werden</a:t>
            </a:r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CE4DC7C-D95C-4F87-AF14-AFF39AC68C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11803">
            <a:off x="7166183" y="1012470"/>
            <a:ext cx="7271020" cy="5081451"/>
          </a:xfrm>
          <a:prstGeom prst="rect">
            <a:avLst/>
          </a:prstGeom>
        </p:spPr>
      </p:pic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5720463-DD87-4B7F-9FCE-253804878EB7}"/>
              </a:ext>
            </a:extLst>
          </p:cNvPr>
          <p:cNvCxnSpPr>
            <a:cxnSpLocks/>
            <a:stCxn id="29" idx="3"/>
            <a:endCxn id="50" idx="1"/>
          </p:cNvCxnSpPr>
          <p:nvPr/>
        </p:nvCxnSpPr>
        <p:spPr>
          <a:xfrm>
            <a:off x="6851307" y="3797910"/>
            <a:ext cx="3117476" cy="501832"/>
          </a:xfrm>
          <a:prstGeom prst="line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FAD74CC-BC51-4B61-917D-FC39EC8D838E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853989" y="4325180"/>
            <a:ext cx="3252566" cy="854893"/>
          </a:xfrm>
          <a:prstGeom prst="line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90BCE26D-6254-45D7-8354-6386DCBADD52}"/>
              </a:ext>
            </a:extLst>
          </p:cNvPr>
          <p:cNvCxnSpPr>
            <a:cxnSpLocks/>
          </p:cNvCxnSpPr>
          <p:nvPr/>
        </p:nvCxnSpPr>
        <p:spPr>
          <a:xfrm>
            <a:off x="6847044" y="4903825"/>
            <a:ext cx="3770887" cy="471626"/>
          </a:xfrm>
          <a:prstGeom prst="line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6CA18E21-B7D6-48F0-931E-AC7F74152B7A}"/>
              </a:ext>
            </a:extLst>
          </p:cNvPr>
          <p:cNvCxnSpPr>
            <a:cxnSpLocks/>
          </p:cNvCxnSpPr>
          <p:nvPr/>
        </p:nvCxnSpPr>
        <p:spPr>
          <a:xfrm flipV="1">
            <a:off x="6831256" y="3085731"/>
            <a:ext cx="714248" cy="100116"/>
          </a:xfrm>
          <a:prstGeom prst="line">
            <a:avLst/>
          </a:prstGeom>
          <a:solidFill>
            <a:schemeClr val="bg1">
              <a:alpha val="43000"/>
            </a:schemeClr>
          </a:solidFill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0B39945A-2817-493B-A02D-DD4CB2DC415A}"/>
              </a:ext>
            </a:extLst>
          </p:cNvPr>
          <p:cNvSpPr/>
          <p:nvPr/>
        </p:nvSpPr>
        <p:spPr>
          <a:xfrm rot="20824554">
            <a:off x="7556505" y="2924089"/>
            <a:ext cx="578701" cy="163918"/>
          </a:xfrm>
          <a:prstGeom prst="rect">
            <a:avLst/>
          </a:prstGeom>
          <a:noFill/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D3130F5-51DA-413A-948F-5B7A7AD4954D}"/>
              </a:ext>
            </a:extLst>
          </p:cNvPr>
          <p:cNvSpPr/>
          <p:nvPr/>
        </p:nvSpPr>
        <p:spPr>
          <a:xfrm rot="20824554">
            <a:off x="9961453" y="4153067"/>
            <a:ext cx="578701" cy="163918"/>
          </a:xfrm>
          <a:prstGeom prst="rect">
            <a:avLst/>
          </a:prstGeom>
          <a:noFill/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8918A93F-71F3-4E81-B40C-FBB3DF8187F9}"/>
              </a:ext>
            </a:extLst>
          </p:cNvPr>
          <p:cNvSpPr/>
          <p:nvPr/>
        </p:nvSpPr>
        <p:spPr>
          <a:xfrm rot="20824554">
            <a:off x="10097741" y="5020296"/>
            <a:ext cx="695863" cy="163918"/>
          </a:xfrm>
          <a:prstGeom prst="rect">
            <a:avLst/>
          </a:prstGeom>
          <a:noFill/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5940789-29A9-4340-9707-462E8CA1CFB1}"/>
              </a:ext>
            </a:extLst>
          </p:cNvPr>
          <p:cNvSpPr/>
          <p:nvPr/>
        </p:nvSpPr>
        <p:spPr>
          <a:xfrm rot="20824554">
            <a:off x="10617233" y="5216569"/>
            <a:ext cx="578701" cy="163918"/>
          </a:xfrm>
          <a:prstGeom prst="rect">
            <a:avLst/>
          </a:prstGeom>
          <a:noFill/>
          <a:ln w="317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1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  <p:bldP spid="30" grpId="0" animBg="1"/>
      <p:bldP spid="18" grpId="0"/>
      <p:bldP spid="31" grpId="0" animBg="1"/>
      <p:bldP spid="32" grpId="0" animBg="1"/>
      <p:bldP spid="22" grpId="0"/>
      <p:bldP spid="19" grpId="0"/>
      <p:bldP spid="23" grpId="0"/>
      <p:bldP spid="49" grpId="0" animBg="1"/>
      <p:bldP spid="50" grpId="0" animBg="1"/>
      <p:bldP spid="52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0CBB-E934-4433-B5CD-950CA5013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E966C6-C242-440E-85FC-19A61F0D3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9B397C-D256-419F-B745-7C1D65E6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46489"/>
            <a:ext cx="11974964" cy="676071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2192B0D-88B4-42EE-9445-1CA6B2C608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6D32569-AEF6-40F2-8EE5-26336F48F6A5}"/>
              </a:ext>
            </a:extLst>
          </p:cNvPr>
          <p:cNvSpPr txBox="1"/>
          <p:nvPr/>
        </p:nvSpPr>
        <p:spPr>
          <a:xfrm>
            <a:off x="266648" y="230483"/>
            <a:ext cx="4328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Weitere Infos/Links</a:t>
            </a:r>
            <a:endParaRPr lang="de-DE" sz="40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D8540F2-78A4-4349-8F1B-BE12AE7B50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68" y="1580399"/>
            <a:ext cx="3163737" cy="44770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A7788A-8F60-4DCD-AB6C-BA25F2EF9F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5964">
            <a:off x="285038" y="1693703"/>
            <a:ext cx="3381925" cy="478585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23D1C44-994F-45B6-9448-97FD18BFE611}"/>
              </a:ext>
            </a:extLst>
          </p:cNvPr>
          <p:cNvSpPr txBox="1"/>
          <p:nvPr/>
        </p:nvSpPr>
        <p:spPr>
          <a:xfrm>
            <a:off x="12305015" y="4342164"/>
            <a:ext cx="321305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KiLA</a:t>
            </a:r>
            <a:r>
              <a:rPr lang="de-DE" b="1" dirty="0">
                <a:solidFill>
                  <a:srgbClr val="FF0000"/>
                </a:solidFill>
              </a:rPr>
              <a:t>-Abzeichen/DSA</a:t>
            </a:r>
          </a:p>
          <a:p>
            <a:endParaRPr lang="de-DE" sz="500" b="1" dirty="0"/>
          </a:p>
          <a:p>
            <a:r>
              <a:rPr lang="de-DE" b="1" dirty="0"/>
              <a:t>https://www.leichtathletik.de/news/news/detail/kinderleichtathletik-abzeichen-und-deutsches-sportabzeichen-das-geht-jetzt-auch-zusammen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3FB2F4C-4CE4-410B-B874-909F065D52CA}"/>
              </a:ext>
            </a:extLst>
          </p:cNvPr>
          <p:cNvSpPr txBox="1"/>
          <p:nvPr/>
        </p:nvSpPr>
        <p:spPr>
          <a:xfrm>
            <a:off x="12210392" y="230483"/>
            <a:ext cx="376448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Allg. Infos DSA/BJS</a:t>
            </a:r>
          </a:p>
          <a:p>
            <a:endParaRPr lang="de-DE" sz="500" b="1" dirty="0"/>
          </a:p>
          <a:p>
            <a:r>
              <a:rPr lang="de-DE" b="1" dirty="0"/>
              <a:t>https://www.bundesjugendspiele.de/deutsches-sportabzeichen-dsa/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9D79F73-11BC-42E1-B75E-1770D08C3748}"/>
              </a:ext>
            </a:extLst>
          </p:cNvPr>
          <p:cNvSpPr txBox="1"/>
          <p:nvPr/>
        </p:nvSpPr>
        <p:spPr>
          <a:xfrm>
            <a:off x="12228964" y="1698822"/>
            <a:ext cx="3067534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Zusammenführung</a:t>
            </a:r>
          </a:p>
          <a:p>
            <a:r>
              <a:rPr lang="de-DE" b="1" dirty="0">
                <a:solidFill>
                  <a:srgbClr val="FF0000"/>
                </a:solidFill>
              </a:rPr>
              <a:t>DSA/BJS/WKKILA</a:t>
            </a:r>
          </a:p>
          <a:p>
            <a:endParaRPr lang="de-DE" sz="500" b="1" dirty="0"/>
          </a:p>
          <a:p>
            <a:r>
              <a:rPr lang="de-DE" b="1" dirty="0"/>
              <a:t>https://cdn.dosb.de/user_upload/www.deutsches-sportabzeichen.de/Materialien/2019/Zusammenfuehrung_DSA_BJS_WKSKiLa.pdf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937CE52C-8E60-4CB3-8ECE-DB4F4DA15C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873" y="727863"/>
            <a:ext cx="3384760" cy="478726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9371981-BC47-4B08-AB74-860C27C56A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010" y="4803733"/>
            <a:ext cx="6551407" cy="1477328"/>
          </a:xfrm>
          <a:prstGeom prst="rect">
            <a:avLst/>
          </a:prstGeom>
        </p:spPr>
      </p:pic>
      <p:pic>
        <p:nvPicPr>
          <p:cNvPr id="1026" name="Picture 2" descr="Preview of your QR Code">
            <a:extLst>
              <a:ext uri="{FF2B5EF4-FFF2-40B4-BE49-F238E27FC236}">
                <a16:creationId xmlns:a16="http://schemas.microsoft.com/office/drawing/2014/main" id="{A9D5EBC3-1DFF-4423-B66B-D6F33D31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8600" y="626969"/>
            <a:ext cx="1069696" cy="10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view of your QR Code">
            <a:extLst>
              <a:ext uri="{FF2B5EF4-FFF2-40B4-BE49-F238E27FC236}">
                <a16:creationId xmlns:a16="http://schemas.microsoft.com/office/drawing/2014/main" id="{1449D0D7-17AF-4700-BDC0-A68C518E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550" y="2029777"/>
            <a:ext cx="1069696" cy="10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view of your QR Code">
            <a:extLst>
              <a:ext uri="{FF2B5EF4-FFF2-40B4-BE49-F238E27FC236}">
                <a16:creationId xmlns:a16="http://schemas.microsoft.com/office/drawing/2014/main" id="{E92880DC-05B2-44C8-92CD-AB190625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8600" y="3446897"/>
            <a:ext cx="1076646" cy="10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72C1597E-C955-4078-93C0-E1F70BC86DD6}"/>
              </a:ext>
            </a:extLst>
          </p:cNvPr>
          <p:cNvSpPr txBox="1"/>
          <p:nvPr/>
        </p:nvSpPr>
        <p:spPr>
          <a:xfrm>
            <a:off x="9946717" y="1424448"/>
            <a:ext cx="19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Allg. Infos DSA/BJS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D07839B-8439-43C3-BFB6-F4B07C58AB4A}"/>
              </a:ext>
            </a:extLst>
          </p:cNvPr>
          <p:cNvSpPr txBox="1"/>
          <p:nvPr/>
        </p:nvSpPr>
        <p:spPr>
          <a:xfrm>
            <a:off x="9955246" y="2529819"/>
            <a:ext cx="199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Zusammenführung</a:t>
            </a:r>
          </a:p>
          <a:p>
            <a:r>
              <a:rPr lang="de-DE" b="1" dirty="0"/>
              <a:t>DSA/BJS/WKKILA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CBCEADB-1E68-4860-8EB4-75A6CDF1E13B}"/>
              </a:ext>
            </a:extLst>
          </p:cNvPr>
          <p:cNvSpPr txBox="1"/>
          <p:nvPr/>
        </p:nvSpPr>
        <p:spPr>
          <a:xfrm>
            <a:off x="9933300" y="4193179"/>
            <a:ext cx="214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KiLA</a:t>
            </a:r>
            <a:r>
              <a:rPr lang="de-DE" b="1" dirty="0"/>
              <a:t>-Abzeichen/DSA</a:t>
            </a:r>
          </a:p>
        </p:txBody>
      </p:sp>
    </p:spTree>
    <p:extLst>
      <p:ext uri="{BB962C8B-B14F-4D97-AF65-F5344CB8AC3E}">
        <p14:creationId xmlns:p14="http://schemas.microsoft.com/office/powerpoint/2010/main" val="40645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734F1AB-A03A-4C2C-8FBD-1CDE80D98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46007" cy="7039430"/>
          </a:xfrm>
          <a:prstGeom prst="rect">
            <a:avLst/>
          </a:prstGeom>
        </p:spPr>
      </p:pic>
      <p:pic>
        <p:nvPicPr>
          <p:cNvPr id="13" name="Grafik 5">
            <a:extLst>
              <a:ext uri="{FF2B5EF4-FFF2-40B4-BE49-F238E27FC236}">
                <a16:creationId xmlns:a16="http://schemas.microsoft.com/office/drawing/2014/main" id="{B7DA1EBB-E20E-4876-98F1-7711E9B8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4137">
            <a:off x="5581650" y="4737378"/>
            <a:ext cx="2540001" cy="179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Datumsplatzhalter 5">
            <a:extLst>
              <a:ext uri="{FF2B5EF4-FFF2-40B4-BE49-F238E27FC236}">
                <a16:creationId xmlns:a16="http://schemas.microsoft.com/office/drawing/2014/main" id="{401D59D4-8713-4600-9AE4-CBC50E1EA1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7663DAC5-F2A7-4718-93F4-EE3A485C9454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sp>
        <p:nvSpPr>
          <p:cNvPr id="32773" name="Textfeld 2">
            <a:extLst>
              <a:ext uri="{FF2B5EF4-FFF2-40B4-BE49-F238E27FC236}">
                <a16:creationId xmlns:a16="http://schemas.microsoft.com/office/drawing/2014/main" id="{A890A7DA-ED92-4CB9-BADA-908F07E0D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2513013"/>
            <a:ext cx="439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www.bundesjugendspiele.de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CFE13FA-6118-4AAE-8AF5-76809222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33595">
            <a:off x="4310064" y="3605214"/>
            <a:ext cx="143827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5" name="Textfeld 2">
            <a:extLst>
              <a:ext uri="{FF2B5EF4-FFF2-40B4-BE49-F238E27FC236}">
                <a16:creationId xmlns:a16="http://schemas.microsoft.com/office/drawing/2014/main" id="{48345AF9-F954-46CE-B8DE-FEC0202E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9" y="4032608"/>
            <a:ext cx="329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www.leichtathletik.de</a:t>
            </a:r>
          </a:p>
        </p:txBody>
      </p:sp>
      <p:sp>
        <p:nvSpPr>
          <p:cNvPr id="32776" name="Titel 1">
            <a:extLst>
              <a:ext uri="{FF2B5EF4-FFF2-40B4-BE49-F238E27FC236}">
                <a16:creationId xmlns:a16="http://schemas.microsoft.com/office/drawing/2014/main" id="{CB5D1C72-F943-4949-8D27-7AA4C1BB8174}"/>
              </a:ext>
            </a:extLst>
          </p:cNvPr>
          <p:cNvSpPr txBox="1">
            <a:spLocks/>
          </p:cNvSpPr>
          <p:nvPr/>
        </p:nvSpPr>
        <p:spPr bwMode="auto">
          <a:xfrm>
            <a:off x="5520065" y="3701526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2A3229"/>
                </a:solidFill>
                <a:latin typeface="Helvetica 75 Bold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A3229"/>
                </a:solidFill>
                <a:latin typeface="Helvetica 75 Bold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2A3229"/>
                </a:solidFill>
                <a:latin typeface="Helvetica 75 Bold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rgbClr val="2A3229"/>
                </a:solidFill>
                <a:latin typeface="Helvetica 55 Roman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000">
                <a:solidFill>
                  <a:srgbClr val="2A3229"/>
                </a:solidFill>
                <a:latin typeface="Helvetica 55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000" b="1" dirty="0">
                <a:solidFill>
                  <a:schemeClr val="tx1"/>
                </a:solidFill>
              </a:rPr>
              <a:t>DLV BROSCHÜRE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E94D55-BE78-4A3A-BAD4-755E79C00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8917">
            <a:off x="516931" y="1199054"/>
            <a:ext cx="3722027" cy="262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7" name="Titel 1">
            <a:extLst>
              <a:ext uri="{FF2B5EF4-FFF2-40B4-BE49-F238E27FC236}">
                <a16:creationId xmlns:a16="http://schemas.microsoft.com/office/drawing/2014/main" id="{47284787-BFDA-4DFF-A3F3-D21B83F88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1313" y="2205038"/>
            <a:ext cx="7543800" cy="533400"/>
          </a:xfrm>
        </p:spPr>
        <p:txBody>
          <a:bodyPr>
            <a:normAutofit/>
          </a:bodyPr>
          <a:lstStyle/>
          <a:p>
            <a:r>
              <a:rPr lang="de-DE" altLang="de-DE" sz="3000" b="1" dirty="0">
                <a:latin typeface="Helvetica 75 Bold" charset="0"/>
                <a:ea typeface="+mn-ea"/>
                <a:cs typeface="+mn-cs"/>
              </a:rPr>
              <a:t>HANDBUCH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0CBB-E934-4433-B5CD-950CA5013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E966C6-C242-440E-85FC-19A61F0D3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9B397C-D256-419F-B745-7C1D65E6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46489"/>
            <a:ext cx="11974964" cy="676071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2192B0D-88B4-42EE-9445-1CA6B2C608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3A8E70-FBA5-472E-9F8A-5D6327DC6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16" y="416528"/>
            <a:ext cx="2365248" cy="6020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46248A1-FD47-4428-B656-DAC2FFF4E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3993" y="1122361"/>
            <a:ext cx="1723598" cy="563551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F7513A-B361-41C0-A6E8-51711071C3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1122362"/>
            <a:ext cx="1428772" cy="563551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6D32569-AEF6-40F2-8EE5-26336F48F6A5}"/>
              </a:ext>
            </a:extLst>
          </p:cNvPr>
          <p:cNvSpPr txBox="1"/>
          <p:nvPr/>
        </p:nvSpPr>
        <p:spPr>
          <a:xfrm>
            <a:off x="4451372" y="5346119"/>
            <a:ext cx="6223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/>
              <a:t>VIELEN DANK!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14469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86C8718-AF23-46D0-9260-BC6D6FC46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6007" cy="703943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01BB6D6-71D5-4E39-BD8E-499F17AC817F}"/>
              </a:ext>
            </a:extLst>
          </p:cNvPr>
          <p:cNvSpPr txBox="1"/>
          <p:nvPr/>
        </p:nvSpPr>
        <p:spPr>
          <a:xfrm>
            <a:off x="2613024" y="1996221"/>
            <a:ext cx="75120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3200" b="1" dirty="0">
                <a:solidFill>
                  <a:prstClr val="black"/>
                </a:solidFill>
                <a:latin typeface="Calibri" panose="020F0502020204030204"/>
              </a:rPr>
              <a:t>„ES GEHT DARUM, SICH ZU BEWEGEN, FREUDE ZU HABEN UND SEIN BESTES ZU GEBEN. VOR ALLEM ABER GEHT ES BEI DEN BUNDESJUGENDSPIELEN UM FAIRNESS, RESPEKT, TEAMFÄHIGKEIT UND SOZIALE KOMPETENZEN.“</a:t>
            </a:r>
            <a:r>
              <a:rPr lang="de-DE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(AUFRUF BUNDESJUGENDSPIELE FÜR DAS SCHULJAHR 2020/2021)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0366BB0-A54A-40B1-A7F1-69459D4BE1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6007" cy="70394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35E9A8E-661B-42B8-958A-073DA192881D}"/>
              </a:ext>
            </a:extLst>
          </p:cNvPr>
          <p:cNvSpPr txBox="1"/>
          <p:nvPr/>
        </p:nvSpPr>
        <p:spPr>
          <a:xfrm>
            <a:off x="1524000" y="400571"/>
            <a:ext cx="3652838" cy="715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de-DE" sz="4050" b="1" dirty="0">
                <a:solidFill>
                  <a:prstClr val="black"/>
                </a:solidFill>
                <a:latin typeface="Calibri" panose="020F0502020204030204"/>
              </a:rPr>
              <a:t>ZIELSETZUNGEN</a:t>
            </a:r>
            <a:endParaRPr lang="de-DE" sz="4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7DCC26-F0B6-43DC-BB55-2FB9277B8CEB}"/>
              </a:ext>
            </a:extLst>
          </p:cNvPr>
          <p:cNvSpPr txBox="1"/>
          <p:nvPr/>
        </p:nvSpPr>
        <p:spPr>
          <a:xfrm>
            <a:off x="1524000" y="1364457"/>
            <a:ext cx="4572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de-DE" sz="2100" b="1" dirty="0">
                <a:solidFill>
                  <a:prstClr val="black"/>
                </a:solidFill>
                <a:latin typeface="Calibri" panose="020F0502020204030204"/>
              </a:rPr>
              <a:t>BILDUNGSPLÄNE</a:t>
            </a:r>
          </a:p>
          <a:p>
            <a:pPr defTabSz="685800">
              <a:defRPr/>
            </a:pPr>
            <a:r>
              <a:rPr lang="de-DE" sz="2100" b="1" dirty="0">
                <a:solidFill>
                  <a:srgbClr val="DC0932"/>
                </a:solidFill>
                <a:latin typeface="Calibri" panose="020F0502020204030204"/>
              </a:rPr>
              <a:t>MEHRPERSPEKTIVISCH</a:t>
            </a:r>
          </a:p>
          <a:p>
            <a:pPr defTabSz="685800">
              <a:defRPr/>
            </a:pPr>
            <a:r>
              <a:rPr lang="de-DE" sz="2100" b="1" dirty="0">
                <a:solidFill>
                  <a:srgbClr val="DC0932"/>
                </a:solidFill>
                <a:latin typeface="Calibri" panose="020F0502020204030204"/>
              </a:rPr>
              <a:t>KOMPETENZ- UND PROZESSORIENTIERT</a:t>
            </a:r>
            <a:endParaRPr lang="de-DE" sz="2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B02FDB-047D-49AC-8DEB-DAEAE21CCF57}"/>
              </a:ext>
            </a:extLst>
          </p:cNvPr>
          <p:cNvSpPr txBox="1"/>
          <p:nvPr/>
        </p:nvSpPr>
        <p:spPr>
          <a:xfrm>
            <a:off x="5095875" y="2286710"/>
            <a:ext cx="3371850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„Insbesondere 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die Angebote zum Wettbewerb 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in den Grundsportarten (…) 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beinhalten den Aspekt „gemeinsam handeln“. „Leistung erfahren“ soll Erlebnisse ermöglichen, „was durch Anstrengung, Übung und Trainieren alles zu erreichen ist “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.“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0C0B3C-49AD-4108-B756-9C5AABB45C43}"/>
              </a:ext>
            </a:extLst>
          </p:cNvPr>
          <p:cNvSpPr txBox="1"/>
          <p:nvPr/>
        </p:nvSpPr>
        <p:spPr>
          <a:xfrm>
            <a:off x="1524000" y="4144397"/>
            <a:ext cx="5124450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endParaRPr lang="de-DE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de-DE" sz="2100" b="1" dirty="0">
                <a:solidFill>
                  <a:srgbClr val="DC0932"/>
                </a:solidFill>
                <a:latin typeface="Calibri" panose="020F0502020204030204"/>
              </a:rPr>
              <a:t>HERANFÜHRUNG </a:t>
            </a:r>
          </a:p>
          <a:p>
            <a:pPr defTabSz="685800">
              <a:defRPr/>
            </a:pPr>
            <a:r>
              <a:rPr lang="de-DE" sz="2100" b="1" dirty="0">
                <a:solidFill>
                  <a:srgbClr val="DC0932"/>
                </a:solidFill>
                <a:latin typeface="Calibri" panose="020F0502020204030204"/>
              </a:rPr>
              <a:t>AN GRUNDSPORTARTEN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D5E6D6-DFE1-478E-883D-E26A0A9C84C7}"/>
              </a:ext>
            </a:extLst>
          </p:cNvPr>
          <p:cNvSpPr txBox="1"/>
          <p:nvPr/>
        </p:nvSpPr>
        <p:spPr>
          <a:xfrm>
            <a:off x="5095875" y="4329132"/>
            <a:ext cx="33718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„… 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die jüngeren Jahrgänge vorsichtig an die Bundesjugendspiele und die Grundsport-arten heranzuführen, wobei auf eine Früh-spezialisierung und Einengung in starres Regelwerk verzichtet werden soll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. Es wird daher für diese Altersgruppen 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bewusst die Priorität auf das Angebot Wettbewerb gesetzt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.“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18F1D4C-059A-44CC-B35C-FD043FE42940}"/>
              </a:ext>
            </a:extLst>
          </p:cNvPr>
          <p:cNvSpPr txBox="1"/>
          <p:nvPr/>
        </p:nvSpPr>
        <p:spPr>
          <a:xfrm>
            <a:off x="5095875" y="1386012"/>
            <a:ext cx="3371850" cy="71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„Junge Menschen über qualifizierte und attraktive Angebote zu einem dauerhaften sportlichen Engagement zu motivieren“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CA6A86C-6AB9-48E5-8ED2-4994A5817E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7008385"/>
          </a:xfrm>
          <a:prstGeom prst="rect">
            <a:avLst/>
          </a:prstGeom>
        </p:spPr>
      </p:pic>
      <p:sp>
        <p:nvSpPr>
          <p:cNvPr id="17411" name="Inhaltsplatzhalter 6">
            <a:extLst>
              <a:ext uri="{FF2B5EF4-FFF2-40B4-BE49-F238E27FC236}">
                <a16:creationId xmlns:a16="http://schemas.microsoft.com/office/drawing/2014/main" id="{A395DB5C-D9F8-4381-A614-0880F5B03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0675"/>
            <a:ext cx="7800975" cy="403860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400" b="1" dirty="0"/>
              <a:t>DIE BUNDESJUGENDSPIELE EXISTIEREN SEIT </a:t>
            </a:r>
            <a:r>
              <a:rPr lang="de-DE" altLang="de-DE" sz="2400" b="1" dirty="0">
                <a:solidFill>
                  <a:srgbClr val="ED240E"/>
                </a:solidFill>
              </a:rPr>
              <a:t>1951</a:t>
            </a:r>
            <a:r>
              <a:rPr lang="de-DE" altLang="de-DE" sz="2400" b="1" dirty="0"/>
              <a:t>.</a:t>
            </a:r>
          </a:p>
          <a:p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b="1" dirty="0"/>
              <a:t>BUNDESJUGENDSPIELE KÖNNEN IN DEN SPORTARTEN </a:t>
            </a:r>
            <a:r>
              <a:rPr lang="de-DE" altLang="de-DE" sz="2400" b="1" dirty="0">
                <a:solidFill>
                  <a:srgbClr val="ED240E"/>
                </a:solidFill>
              </a:rPr>
              <a:t>LEICHTATHLETIK</a:t>
            </a:r>
            <a:r>
              <a:rPr lang="de-DE" altLang="de-DE" sz="2400" b="1" dirty="0"/>
              <a:t>, </a:t>
            </a:r>
            <a:r>
              <a:rPr lang="de-DE" altLang="de-DE" sz="2400" b="1" dirty="0">
                <a:solidFill>
                  <a:srgbClr val="ED240E"/>
                </a:solidFill>
              </a:rPr>
              <a:t>SCHWIMMEN</a:t>
            </a:r>
            <a:r>
              <a:rPr lang="de-DE" altLang="de-DE" sz="2400" b="1" dirty="0"/>
              <a:t> UND </a:t>
            </a:r>
            <a:r>
              <a:rPr lang="de-DE" altLang="de-DE" sz="2400" b="1" dirty="0">
                <a:solidFill>
                  <a:srgbClr val="ED240E"/>
                </a:solidFill>
              </a:rPr>
              <a:t>TURNEN</a:t>
            </a:r>
            <a:r>
              <a:rPr lang="de-DE" altLang="de-DE" sz="2400" b="1" dirty="0"/>
              <a:t> DURCH-GEFÜHRT WERDEN.</a:t>
            </a:r>
          </a:p>
          <a:p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b="1" dirty="0"/>
              <a:t>BEI ALLEN FORMEN DER BUNDESJUGENDSPIELE WERDEN </a:t>
            </a:r>
            <a:r>
              <a:rPr lang="de-DE" altLang="de-DE" sz="2400" b="1" dirty="0">
                <a:solidFill>
                  <a:srgbClr val="ED240E"/>
                </a:solidFill>
              </a:rPr>
              <a:t>EHREN-</a:t>
            </a:r>
            <a:r>
              <a:rPr lang="de-DE" altLang="de-DE" sz="2400" b="1" dirty="0"/>
              <a:t>, </a:t>
            </a:r>
            <a:r>
              <a:rPr lang="de-DE" altLang="de-DE" sz="2400" b="1" dirty="0">
                <a:solidFill>
                  <a:srgbClr val="ED240E"/>
                </a:solidFill>
              </a:rPr>
              <a:t>SIEGER-</a:t>
            </a:r>
            <a:r>
              <a:rPr lang="de-DE" altLang="de-DE" sz="2400" b="1" dirty="0"/>
              <a:t> UND </a:t>
            </a:r>
            <a:r>
              <a:rPr lang="de-DE" altLang="de-DE" sz="2400" b="1" dirty="0">
                <a:solidFill>
                  <a:srgbClr val="ED240E"/>
                </a:solidFill>
              </a:rPr>
              <a:t>TEILNAHMEURKUNDEN</a:t>
            </a:r>
            <a:r>
              <a:rPr lang="de-DE" altLang="de-DE" sz="2400" b="1" dirty="0"/>
              <a:t> AUSGETEILT. </a:t>
            </a:r>
          </a:p>
        </p:txBody>
      </p:sp>
      <p:sp>
        <p:nvSpPr>
          <p:cNvPr id="43012" name="Datumsplatzhalter 5">
            <a:extLst>
              <a:ext uri="{FF2B5EF4-FFF2-40B4-BE49-F238E27FC236}">
                <a16:creationId xmlns:a16="http://schemas.microsoft.com/office/drawing/2014/main" id="{7FDC5E9E-ADF4-4E13-AD6C-1197C7DEB4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EA696BBE-3246-4F67-9215-CBFAE601CC90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B67246FC-59E7-440C-A883-4A2D6749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937" y="6362700"/>
            <a:ext cx="6334125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r>
              <a:rPr lang="de-DE" altLang="de-DE" sz="1200" dirty="0" err="1">
                <a:solidFill>
                  <a:srgbClr val="2A3229"/>
                </a:solidFill>
                <a:latin typeface="Helvetica 45 Light" pitchFamily="34" charset="0"/>
              </a:rPr>
              <a:t>Multiplikatorenschulung</a:t>
            </a:r>
            <a:r>
              <a:rPr lang="de-DE" altLang="de-DE" sz="1200" dirty="0">
                <a:solidFill>
                  <a:srgbClr val="2A3229"/>
                </a:solidFill>
                <a:latin typeface="Helvetica 45 Light" pitchFamily="34" charset="0"/>
              </a:rPr>
              <a:t> – Leichtathletik-Bundesjugendspiele - Wettbewerbsform</a:t>
            </a:r>
            <a:endParaRPr lang="de-DE" altLang="de-DE" sz="900" dirty="0">
              <a:solidFill>
                <a:srgbClr val="2A3229"/>
              </a:solidFill>
              <a:latin typeface="Times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CB45CA-38B3-47F5-BC18-2C95CFEC4913}"/>
              </a:ext>
            </a:extLst>
          </p:cNvPr>
          <p:cNvSpPr txBox="1"/>
          <p:nvPr/>
        </p:nvSpPr>
        <p:spPr>
          <a:xfrm>
            <a:off x="842965" y="644438"/>
            <a:ext cx="4858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ALLGEMEINES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B1BD5-A236-481B-94AF-DF74D420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0A63E-B8B9-4DAD-8695-4E8B6FC02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37AACD-BD8C-4650-A25F-07053A62E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793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137588-1EF7-4AF3-97BF-12EF33433E46}"/>
              </a:ext>
            </a:extLst>
          </p:cNvPr>
          <p:cNvSpPr txBox="1"/>
          <p:nvPr/>
        </p:nvSpPr>
        <p:spPr>
          <a:xfrm>
            <a:off x="1775761" y="679903"/>
            <a:ext cx="10416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UMSETZUNGSFORMEN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46985D-B0ED-41E8-AED0-DDD988D8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57" y="1311339"/>
            <a:ext cx="1723598" cy="56355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F126F5-AE19-47C5-ABB1-E470C9BA8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450866" y="1210505"/>
            <a:ext cx="1431809" cy="564749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F8832B4-6B3C-4554-A679-DB2EDBF2DB13}"/>
              </a:ext>
            </a:extLst>
          </p:cNvPr>
          <p:cNvSpPr/>
          <p:nvPr/>
        </p:nvSpPr>
        <p:spPr>
          <a:xfrm>
            <a:off x="1862565" y="1672894"/>
            <a:ext cx="8791575" cy="4413252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C1DEBDD-4054-4758-840E-B98803446C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066" y="1714171"/>
            <a:ext cx="2169450" cy="42878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2029B4-1891-4DA4-B7B3-8359594F09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091" y="1714170"/>
            <a:ext cx="1943101" cy="42878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E5C5D76-23B4-408F-95C9-98A25BF9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4"/>
          <a:stretch/>
        </p:blipFill>
        <p:spPr>
          <a:xfrm>
            <a:off x="7987141" y="1723695"/>
            <a:ext cx="1990726" cy="42878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4EC1974-E152-4024-97C1-02E38D7A49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867" y="1723695"/>
            <a:ext cx="602115" cy="42878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51F1C2C-6178-4787-A85E-09E659BAB7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516" y="1714171"/>
            <a:ext cx="1943100" cy="42878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F89868E-AF40-43DB-B97A-EEC87F4FBE0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616" y="2880984"/>
            <a:ext cx="1255662" cy="55205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92958CF-FF4A-401A-9AE5-5BE5E9166BD4}"/>
              </a:ext>
            </a:extLst>
          </p:cNvPr>
          <p:cNvSpPr txBox="1"/>
          <p:nvPr/>
        </p:nvSpPr>
        <p:spPr>
          <a:xfrm>
            <a:off x="6081527" y="2996769"/>
            <a:ext cx="123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Ab 2023/2024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CD73959-651B-4397-BBD0-22DED22361D2}"/>
              </a:ext>
            </a:extLst>
          </p:cNvPr>
          <p:cNvCxnSpPr>
            <a:cxnSpLocks/>
          </p:cNvCxnSpPr>
          <p:nvPr/>
        </p:nvCxnSpPr>
        <p:spPr>
          <a:xfrm>
            <a:off x="2029504" y="2880984"/>
            <a:ext cx="5298774" cy="0"/>
          </a:xfrm>
          <a:prstGeom prst="line">
            <a:avLst/>
          </a:prstGeom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F8FCCF3-D45D-4B2B-8545-9AE60E565AED}"/>
              </a:ext>
            </a:extLst>
          </p:cNvPr>
          <p:cNvCxnSpPr>
            <a:cxnSpLocks/>
          </p:cNvCxnSpPr>
          <p:nvPr/>
        </p:nvCxnSpPr>
        <p:spPr>
          <a:xfrm>
            <a:off x="2029504" y="3427444"/>
            <a:ext cx="5298774" cy="0"/>
          </a:xfrm>
          <a:prstGeom prst="line">
            <a:avLst/>
          </a:prstGeom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F0BFFFA-A523-4FE7-B725-D4474E19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7008385"/>
          </a:xfrm>
          <a:prstGeom prst="rect">
            <a:avLst/>
          </a:prstGeom>
        </p:spPr>
      </p:pic>
      <p:sp>
        <p:nvSpPr>
          <p:cNvPr id="14339" name="Inhaltsplatzhalter 2">
            <a:extLst>
              <a:ext uri="{FF2B5EF4-FFF2-40B4-BE49-F238E27FC236}">
                <a16:creationId xmlns:a16="http://schemas.microsoft.com/office/drawing/2014/main" id="{DF2D9462-8B14-4D24-B5A3-2D40425E6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621658"/>
            <a:ext cx="8610600" cy="4351338"/>
          </a:xfrm>
        </p:spPr>
        <p:txBody>
          <a:bodyPr/>
          <a:lstStyle/>
          <a:p>
            <a:endParaRPr lang="de-DE" altLang="de-DE" sz="2000" dirty="0"/>
          </a:p>
          <a:p>
            <a:endParaRPr lang="de-DE" altLang="de-DE" sz="2000" dirty="0"/>
          </a:p>
          <a:p>
            <a:endParaRPr lang="de-DE" altLang="de-DE" sz="2000" b="1" dirty="0"/>
          </a:p>
          <a:p>
            <a:pPr marL="0" indent="0">
              <a:buNone/>
            </a:pPr>
            <a:r>
              <a:rPr lang="de-DE" altLang="de-DE" sz="2400" b="1" dirty="0"/>
              <a:t>SPORTARTSPEZIFISCHER </a:t>
            </a:r>
            <a:r>
              <a:rPr lang="de-DE" altLang="de-DE" sz="2400" b="1" dirty="0">
                <a:solidFill>
                  <a:srgbClr val="ED240E"/>
                </a:solidFill>
              </a:rPr>
              <a:t>MEHRKAMPF</a:t>
            </a:r>
          </a:p>
          <a:p>
            <a:pPr>
              <a:buFontTx/>
              <a:buNone/>
            </a:pP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b="1" dirty="0"/>
              <a:t>VIERKAMPF, DER BEI STREICHUNG DER SCHWÄCHSTEN DISZIPLIN ALS </a:t>
            </a:r>
            <a:r>
              <a:rPr lang="de-DE" altLang="de-DE" sz="2400" b="1" dirty="0">
                <a:solidFill>
                  <a:srgbClr val="ED240E"/>
                </a:solidFill>
              </a:rPr>
              <a:t>DREIKAMPF</a:t>
            </a:r>
            <a:r>
              <a:rPr lang="de-DE" altLang="de-DE" sz="2400" b="1" dirty="0"/>
              <a:t> GEWERTET WIRD</a:t>
            </a:r>
          </a:p>
        </p:txBody>
      </p:sp>
      <p:sp>
        <p:nvSpPr>
          <p:cNvPr id="45060" name="Datumsplatzhalter 5">
            <a:extLst>
              <a:ext uri="{FF2B5EF4-FFF2-40B4-BE49-F238E27FC236}">
                <a16:creationId xmlns:a16="http://schemas.microsoft.com/office/drawing/2014/main" id="{66E5E511-14E7-4A54-BE3B-70722626B9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15D11180-691E-4EA1-B8DA-0B5CAB604403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sp>
        <p:nvSpPr>
          <p:cNvPr id="45061" name="Fußzeilenplatzhalter 6">
            <a:extLst>
              <a:ext uri="{FF2B5EF4-FFF2-40B4-BE49-F238E27FC236}">
                <a16:creationId xmlns:a16="http://schemas.microsoft.com/office/drawing/2014/main" id="{DDA57B4D-0D2C-415B-9DDB-A302A252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937" y="6362700"/>
            <a:ext cx="6334125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r>
              <a:rPr lang="de-DE" altLang="de-DE" sz="1200" dirty="0" err="1">
                <a:solidFill>
                  <a:srgbClr val="2A3229"/>
                </a:solidFill>
                <a:latin typeface="Helvetica 45 Light" pitchFamily="34" charset="0"/>
              </a:rPr>
              <a:t>Multiplikatorenschulung</a:t>
            </a:r>
            <a:r>
              <a:rPr lang="de-DE" altLang="de-DE" sz="1200" dirty="0">
                <a:solidFill>
                  <a:srgbClr val="2A3229"/>
                </a:solidFill>
                <a:latin typeface="Helvetica 45 Light" pitchFamily="34" charset="0"/>
              </a:rPr>
              <a:t> – Leichtathletik-Bundesjugendspiele - Wettbewerbsform</a:t>
            </a:r>
            <a:endParaRPr lang="de-DE" altLang="de-DE" sz="900" dirty="0">
              <a:solidFill>
                <a:srgbClr val="2A3229"/>
              </a:solidFill>
              <a:latin typeface="Times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F5ED1C0-4B4C-4A2E-897B-6B8380BAFB83}"/>
              </a:ext>
            </a:extLst>
          </p:cNvPr>
          <p:cNvSpPr txBox="1"/>
          <p:nvPr/>
        </p:nvSpPr>
        <p:spPr>
          <a:xfrm>
            <a:off x="842965" y="644438"/>
            <a:ext cx="4858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WETTKAMPF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D7EB37-C0CD-4F22-A0AC-9FFDE2A1D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7008385"/>
          </a:xfrm>
          <a:prstGeom prst="rect">
            <a:avLst/>
          </a:prstGeom>
        </p:spPr>
      </p:pic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D1FB83DC-1166-4E43-BB28-BDC679F57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9639" y="1682751"/>
            <a:ext cx="7800975" cy="40386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altLang="de-DE" sz="2400" b="1" dirty="0"/>
              <a:t>SEIT </a:t>
            </a:r>
            <a:r>
              <a:rPr lang="de-DE" altLang="de-DE" sz="2400" b="1" dirty="0">
                <a:solidFill>
                  <a:srgbClr val="ED240E"/>
                </a:solidFill>
              </a:rPr>
              <a:t>2001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de-DE" altLang="de-DE" sz="2400" b="1" dirty="0">
                <a:solidFill>
                  <a:srgbClr val="ED240E"/>
                </a:solidFill>
              </a:rPr>
              <a:t>VIERKAMPF</a:t>
            </a:r>
            <a:r>
              <a:rPr lang="de-DE" altLang="de-DE" sz="2400" b="1" dirty="0"/>
              <a:t> AUS DEN BEREICHEN:</a:t>
            </a:r>
          </a:p>
          <a:p>
            <a:pPr marL="457200" lvl="1" indent="0">
              <a:buNone/>
            </a:pPr>
            <a:r>
              <a:rPr lang="de-DE" altLang="de-DE" sz="1800" b="1" dirty="0"/>
              <a:t>„SCHNELL LAUFEN“</a:t>
            </a:r>
          </a:p>
          <a:p>
            <a:pPr marL="457200" lvl="1" indent="0">
              <a:buNone/>
            </a:pPr>
            <a:r>
              <a:rPr lang="de-DE" altLang="de-DE" sz="1800" b="1" dirty="0"/>
              <a:t>„WEIT/HOCH SPRINGEN“</a:t>
            </a:r>
          </a:p>
          <a:p>
            <a:pPr marL="457200" lvl="1" indent="0">
              <a:buNone/>
            </a:pPr>
            <a:r>
              <a:rPr lang="de-DE" altLang="de-DE" sz="1800" b="1" dirty="0"/>
              <a:t>„WEIT WERFEN/</a:t>
            </a:r>
            <a:r>
              <a:rPr lang="de-DE" altLang="de-DE" sz="1800" b="1" dirty="0" err="1"/>
              <a:t>STOßEN</a:t>
            </a:r>
            <a:r>
              <a:rPr lang="de-DE" altLang="de-DE" sz="1800" b="1" dirty="0"/>
              <a:t>“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DE" altLang="de-DE" sz="1800" b="1" dirty="0"/>
              <a:t>„AUSDAUERND LAUFEN“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2400" b="1" dirty="0" err="1"/>
              <a:t>MAßBAND</a:t>
            </a:r>
            <a:r>
              <a:rPr lang="de-DE" altLang="de-DE" sz="2400" b="1" dirty="0"/>
              <a:t> UND STOPPUHR SPIELEN NUR EINE UNTER-GEORDNETE ROLLE</a:t>
            </a:r>
          </a:p>
          <a:p>
            <a:pPr marL="0" indent="0">
              <a:buNone/>
            </a:pPr>
            <a:r>
              <a:rPr lang="de-DE" altLang="de-DE" sz="2400" b="1" dirty="0"/>
              <a:t>INSBESONDERE FÜR GRUNDSCHULE UND ORIENTIERUNGS- STUFEN GEEIGNET; BIS KLASSE 10 MÖGLICH</a:t>
            </a:r>
          </a:p>
        </p:txBody>
      </p:sp>
      <p:sp>
        <p:nvSpPr>
          <p:cNvPr id="46084" name="Datumsplatzhalter 5">
            <a:extLst>
              <a:ext uri="{FF2B5EF4-FFF2-40B4-BE49-F238E27FC236}">
                <a16:creationId xmlns:a16="http://schemas.microsoft.com/office/drawing/2014/main" id="{1D544559-539E-44D6-B565-6BE4F748AF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2BD30459-DDCA-4D60-BA8D-DD295031B10B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CB1F9779-71DA-457F-9195-1EB6ED21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937" y="6362700"/>
            <a:ext cx="6334125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r>
              <a:rPr lang="de-DE" altLang="de-DE" sz="1200" dirty="0" err="1">
                <a:solidFill>
                  <a:srgbClr val="2A3229"/>
                </a:solidFill>
                <a:latin typeface="Helvetica 45 Light" pitchFamily="34" charset="0"/>
              </a:rPr>
              <a:t>Multiplikatorenschulung</a:t>
            </a:r>
            <a:r>
              <a:rPr lang="de-DE" altLang="de-DE" sz="1200" dirty="0">
                <a:solidFill>
                  <a:srgbClr val="2A3229"/>
                </a:solidFill>
                <a:latin typeface="Helvetica 45 Light" pitchFamily="34" charset="0"/>
              </a:rPr>
              <a:t> – Leichtathletik-Bundesjugendspiele - Wettbewerbsform</a:t>
            </a:r>
            <a:endParaRPr lang="de-DE" altLang="de-DE" sz="900" dirty="0">
              <a:solidFill>
                <a:srgbClr val="2A3229"/>
              </a:solidFill>
              <a:latin typeface="Times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89E4A6D-59AF-4A48-93E7-F7BBCD66E471}"/>
              </a:ext>
            </a:extLst>
          </p:cNvPr>
          <p:cNvSpPr txBox="1"/>
          <p:nvPr/>
        </p:nvSpPr>
        <p:spPr>
          <a:xfrm>
            <a:off x="842965" y="644438"/>
            <a:ext cx="92440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WETTBEWERB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77B3A5C-157F-4CF6-9D27-2D92546D6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46007" cy="7039430"/>
          </a:xfrm>
          <a:prstGeom prst="rect">
            <a:avLst/>
          </a:prstGeom>
        </p:spPr>
      </p:pic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C80F8478-6296-468E-B22F-6A582E67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1771650"/>
            <a:ext cx="7586663" cy="4038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de-DE" sz="2300" b="1" dirty="0"/>
              <a:t>WORIN BESTEHEN DIE VORTEILE DES LA-WETTBEWERBS GEGENÜBER DEM WETTKAMPF?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800" b="1" dirty="0"/>
              <a:t>DIE ÜBUNGEN SIND NACH DEN </a:t>
            </a:r>
            <a:r>
              <a:rPr lang="de-DE" sz="1800" b="1" dirty="0">
                <a:solidFill>
                  <a:srgbClr val="ED240E"/>
                </a:solidFill>
              </a:rPr>
              <a:t>PRINZIPIEN DER KINDERLEICHTATHLETIK </a:t>
            </a:r>
            <a:r>
              <a:rPr lang="de-DE" sz="1800" b="1" dirty="0"/>
              <a:t>AUF DAS JEWEILIGE ALTER ZUGESCHNITTEN UND DEMNACH </a:t>
            </a:r>
            <a:r>
              <a:rPr lang="de-DE" sz="1800" b="1" dirty="0" err="1"/>
              <a:t>KINDGEMÄß</a:t>
            </a:r>
            <a:r>
              <a:rPr lang="de-DE" sz="1800" b="1" dirty="0"/>
              <a:t>.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800" b="1" dirty="0"/>
              <a:t>EINE VARIABLE RAUMAUFTEILUNG UND NUTZUNG VON RASENFLÄCHEN, O.Ä. BEDINGT EINE </a:t>
            </a:r>
            <a:r>
              <a:rPr lang="de-DE" sz="1800" b="1" dirty="0">
                <a:solidFill>
                  <a:srgbClr val="ED240E"/>
                </a:solidFill>
              </a:rPr>
              <a:t>OPTIMALE AUSNUTZUNG DER ZUR VERFÜGUNG STEHENDEN FLÄCHE</a:t>
            </a:r>
            <a:r>
              <a:rPr lang="de-DE" sz="1800" b="1" dirty="0"/>
              <a:t>, WAS BESONDERS BEI DER TEILNAHME VIELER SCHÜLER ZUM TRAGEN KOMMT.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de-DE" sz="1800" b="1" dirty="0"/>
              <a:t>DIE </a:t>
            </a:r>
            <a:r>
              <a:rPr lang="de-DE" sz="1800" b="1" dirty="0">
                <a:solidFill>
                  <a:srgbClr val="ED240E"/>
                </a:solidFill>
              </a:rPr>
              <a:t>AUSWERTUNG</a:t>
            </a:r>
            <a:r>
              <a:rPr lang="de-DE" sz="1800" b="1" dirty="0"/>
              <a:t> IST DURCH EINE EINFACHE PUNKTEWERTUNG IN DEN EINZELNEN GRUPPEN MIT ENTSPRECHENDEN LISTEN ODER AM PC </a:t>
            </a:r>
            <a:r>
              <a:rPr lang="de-DE" sz="1800" b="1" dirty="0">
                <a:solidFill>
                  <a:srgbClr val="ED240E"/>
                </a:solidFill>
              </a:rPr>
              <a:t>EIN-FACH UND SCHNELL </a:t>
            </a:r>
            <a:r>
              <a:rPr lang="de-DE" sz="1800" b="1" dirty="0"/>
              <a:t>DURCHZUFÜHREN.</a:t>
            </a:r>
          </a:p>
        </p:txBody>
      </p:sp>
      <p:sp>
        <p:nvSpPr>
          <p:cNvPr id="47108" name="Datumsplatzhalter 5">
            <a:extLst>
              <a:ext uri="{FF2B5EF4-FFF2-40B4-BE49-F238E27FC236}">
                <a16:creationId xmlns:a16="http://schemas.microsoft.com/office/drawing/2014/main" id="{DF7A7F72-BFD3-4333-8B17-F67EDD0653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fld id="{78DCF361-85EE-4CD2-B029-C42467F8931D}" type="datetime1">
              <a:rPr lang="de-DE" altLang="de-DE" sz="1200">
                <a:solidFill>
                  <a:prstClr val="black"/>
                </a:solidFill>
                <a:latin typeface="Helvetica 45 Light" pitchFamily="34" charset="0"/>
              </a:rPr>
              <a:pPr>
                <a:defRPr/>
              </a:pPr>
              <a:t>27.07.2023</a:t>
            </a:fld>
            <a:endParaRPr lang="de-DE" altLang="de-DE" sz="1200">
              <a:solidFill>
                <a:prstClr val="black"/>
              </a:solidFill>
              <a:latin typeface="Helvetica 45 Light" pitchFamily="34" charset="0"/>
            </a:endParaRPr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EC9C5D5E-57C1-422C-A5EC-C9C8282D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937" y="6362700"/>
            <a:ext cx="6334125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>
              <a:defRPr/>
            </a:pPr>
            <a:r>
              <a:rPr lang="de-DE" altLang="de-DE" sz="1200" dirty="0" err="1">
                <a:solidFill>
                  <a:srgbClr val="2A3229"/>
                </a:solidFill>
                <a:latin typeface="Helvetica 45 Light" pitchFamily="34" charset="0"/>
              </a:rPr>
              <a:t>Multiplikatorenschulung</a:t>
            </a:r>
            <a:r>
              <a:rPr lang="de-DE" altLang="de-DE" sz="1200" dirty="0">
                <a:solidFill>
                  <a:srgbClr val="2A3229"/>
                </a:solidFill>
                <a:latin typeface="Helvetica 45 Light" pitchFamily="34" charset="0"/>
              </a:rPr>
              <a:t> – Leichtathletik-Bundesjugendspiele - Wettbewerbsform</a:t>
            </a:r>
            <a:endParaRPr lang="de-DE" altLang="de-DE" sz="900" dirty="0">
              <a:solidFill>
                <a:srgbClr val="2A3229"/>
              </a:solidFill>
              <a:latin typeface="Times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B5E188-D32E-447C-8DAD-53191C4EDC4C}"/>
              </a:ext>
            </a:extLst>
          </p:cNvPr>
          <p:cNvSpPr txBox="1"/>
          <p:nvPr/>
        </p:nvSpPr>
        <p:spPr>
          <a:xfrm>
            <a:off x="842965" y="644438"/>
            <a:ext cx="83200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WETTBEWERB</a:t>
            </a:r>
          </a:p>
          <a:p>
            <a:endParaRPr lang="de-DE" sz="2800" b="1" dirty="0">
              <a:solidFill>
                <a:srgbClr val="DC0932"/>
              </a:solidFill>
            </a:endParaRPr>
          </a:p>
          <a:p>
            <a:r>
              <a:rPr lang="de-DE" sz="2800" b="1" dirty="0">
                <a:solidFill>
                  <a:srgbClr val="DC0932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Breitbild</PresentationFormat>
  <Paragraphs>150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 45 Light</vt:lpstr>
      <vt:lpstr>Helvetica 75 Bold</vt:lpstr>
      <vt:lpstr>Times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HANDBUCH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Dominic Ullrich</dc:creator>
  <cp:lastModifiedBy>Ullrich, Dominic</cp:lastModifiedBy>
  <cp:revision>76</cp:revision>
  <dcterms:created xsi:type="dcterms:W3CDTF">2021-03-02T19:06:25Z</dcterms:created>
  <dcterms:modified xsi:type="dcterms:W3CDTF">2023-07-27T13:53:23Z</dcterms:modified>
</cp:coreProperties>
</file>